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2.svg" ContentType="image/svg+xml"/>
  <Override PartName="/ppt/media/image4.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60" r:id="rId4"/>
    <p:sldId id="261" r:id="rId6"/>
    <p:sldId id="262" r:id="rId7"/>
    <p:sldId id="272" r:id="rId8"/>
    <p:sldId id="265" r:id="rId9"/>
    <p:sldId id="270" r:id="rId10"/>
    <p:sldId id="257" r:id="rId11"/>
    <p:sldId id="267" r:id="rId12"/>
    <p:sldId id="269" r:id="rId13"/>
    <p:sldId id="263" r:id="rId14"/>
    <p:sldId id="275" r:id="rId15"/>
    <p:sldId id="271" r:id="rId16"/>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3EFD42F7-718C-4B98-AAEC-167E6DDD60A7}" type="datetimeFigureOut">
              <a:rPr lang="en-US" strike="noStrike" noProof="1" smtClean="0">
                <a:latin typeface="Arial" panose="020B0604020202020204" pitchFamily="34" charset="0"/>
                <a:ea typeface="+mn-ea"/>
                <a:cs typeface="+mn-cs"/>
              </a:rPr>
            </a:fld>
            <a:endParaRPr lang="en-US" strike="noStrike" noProof="1"/>
          </a:p>
        </p:txBody>
      </p:sp>
      <p:sp>
        <p:nvSpPr>
          <p:cNvPr id="3076" name="Slide Image Placeholder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3077" name="Notes Placeholder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nchorCtr="0"/>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en-US" altLang="zh-CN"/>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21B2AA4F-B828-4D7C-AFD3-893933DAFCB4}"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5</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Norme su nevidljiva pravila koja određuju šta se u društvu smatra „normalnim“ i „ispravnim“. </a:t>
            </a:r>
            <a:endParaRPr lang="en-US"/>
          </a:p>
          <a:p>
            <a:pPr marL="171450" lvl="0" indent="-171450">
              <a:buSzPct val="100000"/>
              <a:buChar char="-"/>
            </a:pPr>
            <a:endParaRPr lang="en-US"/>
          </a:p>
          <a:p>
            <a:pPr marL="171450" lvl="0" indent="-171450">
              <a:buSzPct val="100000"/>
              <a:buChar char="-"/>
            </a:pPr>
            <a:r>
              <a:rPr lang="sv-SE"/>
              <a:t>One oblikuju način na koji se oblačimo, ponašamo i na koji gradimo odnose. Potreba da pripadamo grupi i budemo prihvaćeni stara je koliko i čovečanstvo – nekada je od nje zavisilo i preživljavanje.</a:t>
            </a:r>
            <a:endParaRPr lang="en-US"/>
          </a:p>
          <a:p>
            <a:pPr marL="171450" lvl="0" indent="-171450">
              <a:buSzPct val="100000"/>
              <a:buChar char="-"/>
            </a:pPr>
            <a:endParaRPr lang="en-US"/>
          </a:p>
          <a:p>
            <a:pPr marL="171450" lvl="0" indent="-171450">
              <a:buSzPct val="100000"/>
              <a:buChar char="-"/>
            </a:pPr>
            <a:r>
              <a:rPr lang="sv-SE"/>
              <a:t>Danas norme i dalje igraju veliku ulogu u našim životima. One mogu biti korisne jer daju osećaj reda i pripadnosti. Na primer, norma da pozdravimo kada uđemo u učionicu stvara osećaj poštovanja i sigurnosti.</a:t>
            </a:r>
            <a:endParaRPr lang="en-US"/>
          </a:p>
          <a:p>
            <a:pPr marL="171450" lvl="0" indent="-171450">
              <a:buSzPct val="100000"/>
              <a:buChar char="-"/>
            </a:pPr>
            <a:endParaRPr lang="en-US"/>
          </a:p>
          <a:p>
            <a:pPr marL="171450" lvl="0" indent="-171450">
              <a:buSzPct val="100000"/>
              <a:buChar char="-"/>
            </a:pPr>
            <a:r>
              <a:rPr lang="sv-SE"/>
              <a:t>Ali norme mogu biti i ograničavajuće. Kada postave uska očekivanja, oni koji ne odgovaraju toj slici često se suočavaju sa isključivanjem, podsmehom ili diskriminacijom.</a:t>
            </a:r>
            <a:endParaRPr lang="en-US"/>
          </a:p>
          <a:p>
            <a:pPr lvl="0"/>
            <a:r>
              <a:rPr lang="en-US"/>
              <a:t>_________________________________________________________________________________</a:t>
            </a:r>
            <a:endParaRPr lang="sv-SE"/>
          </a:p>
          <a:p>
            <a:pPr lvl="0"/>
            <a:endParaRPr lang="sv-SE"/>
          </a:p>
        </p:txBody>
      </p:sp>
      <p:sp>
        <p:nvSpPr>
          <p:cNvPr id="4" name="Platshållare för bildnummer 3"/>
          <p:cNvSpPr txBox="1">
            <a:spLocks noGrp="1"/>
          </p:cNvSpPr>
          <p:nvPr>
            <p:ph type="sldNum" sz="quarter" idx="8"/>
          </p:nvPr>
        </p:nvSpPr>
        <p:spPr/>
        <p:txBody>
          <a:bodyPr/>
          <a:lstStyle/>
          <a:p>
            <a:pPr lvl="0"/>
            <a:fld id="{F66F7EA1-52FC-42F3-81AE-DA99A15F27C9}" type="slidenum">
              <a:rPr/>
            </a:fld>
            <a:endParaRPr 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endParaRPr lang="en-US"/>
          </a:p>
        </p:txBody>
      </p:sp>
      <p:sp>
        <p:nvSpPr>
          <p:cNvPr id="4" name="Platshållare för bildnummer 3"/>
          <p:cNvSpPr txBox="1">
            <a:spLocks noGrp="1"/>
          </p:cNvSpPr>
          <p:nvPr>
            <p:ph type="sldNum" sz="quarter" idx="8"/>
          </p:nvPr>
        </p:nvSpPr>
        <p:spPr/>
        <p:txBody>
          <a:bodyPr/>
          <a:lstStyle/>
          <a:p>
            <a:pPr lvl="0"/>
            <a:fld id="{12D54FCA-1E15-4D83-9433-E11436C3147E}" type="slidenum">
              <a:rPr/>
            </a:fld>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5</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U našem društvu postoje različite vrste normi.</a:t>
            </a:r>
            <a:endParaRPr lang="en-US"/>
          </a:p>
          <a:p>
            <a:pPr marL="171450" lvl="0" indent="-171450">
              <a:buSzPct val="100000"/>
              <a:buChar char="-"/>
            </a:pPr>
            <a:endParaRPr lang="en-US"/>
          </a:p>
          <a:p>
            <a:pPr marL="171450" lvl="0" indent="-171450">
              <a:buSzPct val="100000"/>
              <a:buChar char="-"/>
            </a:pPr>
            <a:r>
              <a:rPr lang="sv-SE"/>
              <a:t>Rodne i polne norme kažu nam kako „treba“ da se ponašaju dečaci i devojčice – dečaci da budu jaki i hrabri, devojčice da budu mirne i poslušne.</a:t>
            </a:r>
            <a:endParaRPr lang="en-US"/>
          </a:p>
          <a:p>
            <a:pPr marL="171450" lvl="0" indent="-171450">
              <a:buSzPct val="100000"/>
              <a:buChar char="-"/>
            </a:pPr>
            <a:endParaRPr lang="en-US"/>
          </a:p>
          <a:p>
            <a:pPr marL="171450" lvl="0" indent="-171450">
              <a:buSzPct val="100000"/>
              <a:buChar char="-"/>
            </a:pPr>
            <a:r>
              <a:rPr lang="sv-SE"/>
              <a:t>Heteronorma podrazumeva da je jedino heteroseksualna veza „normalna“, pa se mladima često postavlja pitanje: „Imaš li dečka/devojku?“ a retko „Imaš li partnera?“.</a:t>
            </a:r>
            <a:endParaRPr lang="en-US"/>
          </a:p>
          <a:p>
            <a:pPr marL="171450" lvl="0" indent="-171450">
              <a:buSzPct val="100000"/>
              <a:buChar char="-"/>
            </a:pPr>
            <a:endParaRPr lang="en-US"/>
          </a:p>
          <a:p>
            <a:pPr marL="171450" lvl="0" indent="-171450">
              <a:buSzPct val="100000"/>
              <a:buChar char="-"/>
            </a:pPr>
            <a:r>
              <a:rPr lang="sv-SE"/>
              <a:t>Porodična norma uzima zdravo za gotovo da porodicu uvek čine otac, majka i deca, i time zanemaruje sve druge oblike porodica.</a:t>
            </a:r>
            <a:endParaRPr lang="en-US"/>
          </a:p>
          <a:p>
            <a:pPr marL="171450" lvl="0" indent="-171450">
              <a:buSzPct val="100000"/>
              <a:buChar char="-"/>
            </a:pPr>
            <a:endParaRPr lang="en-US"/>
          </a:p>
          <a:p>
            <a:pPr marL="171450" lvl="0" indent="-171450">
              <a:buSzPct val="100000"/>
              <a:buChar char="-"/>
            </a:pPr>
            <a:r>
              <a:rPr lang="sv-SE"/>
              <a:t>Norma zdravlja i sposobnosti očekuje da svi budu potpuno zdravi i funkcionalni, dok se potrebe osoba sa invaliditetom često zanemaruju.</a:t>
            </a:r>
            <a:endParaRPr lang="en-US"/>
          </a:p>
          <a:p>
            <a:pPr marL="171450" lvl="0" indent="-171450">
              <a:buSzPct val="100000"/>
              <a:buChar char="-"/>
            </a:pPr>
            <a:endParaRPr lang="en-US"/>
          </a:p>
          <a:p>
            <a:pPr marL="171450" lvl="0" indent="-171450">
              <a:buSzPct val="100000"/>
              <a:buChar char="-"/>
            </a:pPr>
            <a:r>
              <a:rPr lang="sv-SE"/>
              <a:t>Norma starosti određuje kako treba da se ponašamo u određenim godinama. Na primer, mladi nastavnik može biti manje shvaćen ozbiljno od starijeg kolege, bez obzira na kompetencije.</a:t>
            </a:r>
            <a:endParaRPr lang="en-US"/>
          </a:p>
          <a:p>
            <a:pPr marL="171450" lvl="0" indent="-171450">
              <a:buSzPct val="100000"/>
              <a:buChar char="-"/>
            </a:pPr>
            <a:endParaRPr lang="en-US"/>
          </a:p>
          <a:p>
            <a:pPr marL="171450" lvl="0" indent="-171450">
              <a:buSzPct val="100000"/>
              <a:buChar char="-"/>
            </a:pPr>
            <a:r>
              <a:rPr lang="sv-SE"/>
              <a:t>Etničke i verske norme stvaraju pretpostavke da svako ko je rođen u Srbiji mora biti pravoslavac, ili da neko iz druge zajednice „mora“ slediti određenu religiju.</a:t>
            </a:r>
            <a:endParaRPr lang="en-US"/>
          </a:p>
          <a:p>
            <a:pPr marL="171450" lvl="0" indent="-171450">
              <a:buSzPct val="100000"/>
              <a:buChar char="-"/>
            </a:pPr>
            <a:endParaRPr lang="en-US"/>
          </a:p>
          <a:p>
            <a:pPr marL="171450" lvl="0" indent="-171450">
              <a:buSzPct val="100000"/>
              <a:buChar char="-"/>
            </a:pPr>
            <a:r>
              <a:rPr lang="sv-SE"/>
              <a:t>Razumevanje normi je prvi korak ka tome da ih prepoznamo, kritički sagledamo i stvorimo školu i društvo gde svako dete i mlada osoba može da se oseća prihvaćeno takvo kakvo jeste.</a:t>
            </a:r>
            <a:endParaRPr lang="sv-SE"/>
          </a:p>
          <a:p>
            <a:pPr lvl="0"/>
            <a:r>
              <a:rPr lang="en-US"/>
              <a:t>_________________________________________________________________________________</a:t>
            </a:r>
            <a:endParaRPr lang="sv-SE"/>
          </a:p>
          <a:p>
            <a:pPr lvl="0"/>
            <a:endParaRPr lang="sv-SE"/>
          </a:p>
          <a:p>
            <a:pPr lvl="0"/>
            <a:endParaRPr lang="sv-SE"/>
          </a:p>
        </p:txBody>
      </p:sp>
      <p:sp>
        <p:nvSpPr>
          <p:cNvPr id="4" name="Platshållare för bildnummer 3"/>
          <p:cNvSpPr txBox="1">
            <a:spLocks noGrp="1"/>
          </p:cNvSpPr>
          <p:nvPr>
            <p:ph type="sldNum" sz="quarter" idx="8"/>
          </p:nvPr>
        </p:nvSpPr>
        <p:spPr/>
        <p:txBody>
          <a:bodyPr/>
          <a:lstStyle/>
          <a:p>
            <a:pPr lvl="0"/>
            <a:fld id="{28608B68-83A7-4BE5-AEF3-DCDFC289AAC3}" type="slidenum">
              <a:rPr/>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5</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Kada pripadamo normi, mi se doživljavamo kao „normalni“. Naša iskustva i potrebe se uzimaju kao polazna tačka – društvo je organizovano tako da nama odgovara. Na primer, većina javnih prostora, škola i prevoza projektovani su za osobe koje mogu da hodaju. Oni koji koriste kolica često nailaze na prepreke koje im ograničavaju život. </a:t>
            </a:r>
            <a:endParaRPr lang="en-US"/>
          </a:p>
          <a:p>
            <a:pPr marL="171450" lvl="0" indent="-171450">
              <a:buSzPct val="100000"/>
              <a:buChar char="-"/>
            </a:pPr>
            <a:endParaRPr lang="en-US"/>
          </a:p>
          <a:p>
            <a:pPr marL="171450" lvl="0" indent="-171450">
              <a:buSzPct val="100000"/>
              <a:buChar char="-"/>
            </a:pPr>
            <a:r>
              <a:rPr lang="sv-SE"/>
              <a:t>To pokazuje kako privilegije funkcionišu – ne zato što neko otvoreno želi da isključi druge, već zato što se polazi od norme.</a:t>
            </a:r>
            <a:r>
              <a:rPr lang="en-US"/>
              <a:t> </a:t>
            </a:r>
            <a:r>
              <a:rPr lang="sv-SE"/>
              <a:t>Onaj ko pripada normi uglavnom se posmatra kao individua, subjekt. To znači da njegove greške ili postupci ostaju lični. Ako učenik iz „ugledne“ porodice napravi problem u školi, obično se posmatra samo njegova lična odgovornost.</a:t>
            </a:r>
            <a:endParaRPr lang="en-US"/>
          </a:p>
          <a:p>
            <a:pPr marL="171450" lvl="0" indent="-171450">
              <a:buSzPct val="100000"/>
              <a:buChar char="-"/>
            </a:pPr>
            <a:endParaRPr lang="en-US"/>
          </a:p>
          <a:p>
            <a:pPr marL="171450" lvl="0" indent="-171450">
              <a:buSzPct val="100000"/>
              <a:buChar char="-"/>
            </a:pPr>
            <a:r>
              <a:rPr lang="sv-SE"/>
              <a:t>Nasuprot tome, oni koji odstupaju od norme posmatraju se kao „drugačiji“ i često su marginalizovani. Njihove potrebe i iskustva stavljaju se po strani. Oni se ne tretiraju kao pojedinci, već kao objekti – predstavnici čitave grupe.</a:t>
            </a:r>
            <a:endParaRPr lang="en-US"/>
          </a:p>
          <a:p>
            <a:pPr marL="171450" lvl="0" indent="-171450">
              <a:buSzPct val="100000"/>
              <a:buChar char="-"/>
            </a:pPr>
            <a:endParaRPr lang="en-US"/>
          </a:p>
          <a:p>
            <a:pPr marL="171450" lvl="0" indent="-171450">
              <a:buSzPct val="100000"/>
              <a:buChar char="-"/>
            </a:pPr>
            <a:r>
              <a:rPr lang="sv-SE"/>
              <a:t>Na primer: kada jedna mlada osoba romskog porekla napravi prekršaj, često cela zajednica snosi posledice kroz stereotipe i predrasude. Ili, kada se u medijima spomene da je počinilac zločina musliman, često se očekuje da svi muslimani objašnjavaju i „pravdaju“ veru koju praktikuju. Međutim, kada zločin počini osoba koja pripada većini, njen čin se posmatra kao izolovan slučaj i odgovornost ostaje lična.</a:t>
            </a:r>
            <a:endParaRPr lang="en-US"/>
          </a:p>
          <a:p>
            <a:pPr marL="171450" lvl="0" indent="-171450">
              <a:buSzPct val="100000"/>
              <a:buChar char="-"/>
            </a:pPr>
            <a:endParaRPr lang="en-US"/>
          </a:p>
          <a:p>
            <a:pPr marL="171450" lvl="0" indent="-171450">
              <a:buSzPct val="100000"/>
              <a:buChar char="-"/>
            </a:pPr>
            <a:r>
              <a:rPr lang="sv-SE"/>
              <a:t>Ovo nam pokazuje koliko norme oblikuju ne samo svakodnevne interakcije, već i moć, privilegije i odgovornost u društvu.</a:t>
            </a:r>
            <a:endParaRPr lang="sv-SE"/>
          </a:p>
          <a:p>
            <a:pPr lvl="0"/>
            <a:r>
              <a:rPr lang="en-US"/>
              <a:t>_________________________________________________________________________________</a:t>
            </a:r>
            <a:endParaRPr lang="sv-SE"/>
          </a:p>
          <a:p>
            <a:pPr lvl="0"/>
            <a:endParaRPr lang="sv-SE"/>
          </a:p>
          <a:p>
            <a:pPr lvl="0"/>
            <a:endParaRPr lang="sv-SE"/>
          </a:p>
        </p:txBody>
      </p:sp>
      <p:sp>
        <p:nvSpPr>
          <p:cNvPr id="4" name="Platshållare för bildnummer 3"/>
          <p:cNvSpPr txBox="1">
            <a:spLocks noGrp="1"/>
          </p:cNvSpPr>
          <p:nvPr>
            <p:ph type="sldNum" sz="quarter" idx="8"/>
          </p:nvPr>
        </p:nvSpPr>
        <p:spPr/>
        <p:txBody>
          <a:bodyPr/>
          <a:lstStyle/>
          <a:p>
            <a:pPr lvl="0"/>
            <a:fld id="{52C21B9D-39A3-4AB5-B566-AAF2BBDA8DA9}" type="slidenum">
              <a:rPr/>
            </a:fld>
            <a:endParaRPr 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3</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Za kraj ove lekcije, hajde da pogledamo tri jednostavna saveta koja vam mogu pomoći kada se suočite sa normama koje ograničavaju.</a:t>
            </a:r>
            <a:endParaRPr lang="en-US"/>
          </a:p>
          <a:p>
            <a:pPr marL="171450" lvl="0" indent="-171450">
              <a:buSzPct val="100000"/>
              <a:buChar char="-"/>
            </a:pPr>
            <a:endParaRPr lang="en-US"/>
          </a:p>
          <a:p>
            <a:pPr marL="171450" lvl="0" indent="-171450">
              <a:buSzPct val="100000"/>
              <a:buChar char="-"/>
            </a:pPr>
            <a:r>
              <a:rPr lang="sv-SE"/>
              <a:t>Prvo – </a:t>
            </a:r>
            <a:r>
              <a:rPr lang="sv-SE" b="1"/>
              <a:t>prepoznaj male stvari</a:t>
            </a:r>
            <a:r>
              <a:rPr lang="sv-SE"/>
              <a:t>. Kada vidiš da se neko zadirkuje zbog izgleda, naglaska ili zato što ne radi isto što i svi ostali, seti se da to nije samo šala. To je deo norme koja može nekome da stvori osećaj da ne pripada.</a:t>
            </a:r>
            <a:endParaRPr lang="en-US"/>
          </a:p>
          <a:p>
            <a:pPr marL="171450" lvl="0" indent="-171450">
              <a:buSzPct val="100000"/>
              <a:buChar char="-"/>
            </a:pPr>
            <a:endParaRPr lang="en-US"/>
          </a:p>
          <a:p>
            <a:pPr marL="171450" lvl="0" indent="-171450">
              <a:buSzPct val="100000"/>
              <a:buChar char="-"/>
            </a:pPr>
            <a:r>
              <a:rPr lang="sv-SE"/>
              <a:t>Drugo – </a:t>
            </a:r>
            <a:r>
              <a:rPr lang="sv-SE" b="1"/>
              <a:t>budi podrška</a:t>
            </a:r>
            <a:r>
              <a:rPr lang="sv-SE"/>
              <a:t>. Ako primetiš da je neko isključen ili da mu se smeju, dovoljno je da mu pokažeš da nije sam. Nekada je dovoljno reći: „to nije fer“ ili jednostavno uključiti tog učenika u društvo.</a:t>
            </a:r>
            <a:endParaRPr lang="en-US"/>
          </a:p>
          <a:p>
            <a:pPr marL="171450" lvl="0" indent="-171450">
              <a:buSzPct val="100000"/>
              <a:buChar char="-"/>
            </a:pPr>
            <a:endParaRPr lang="en-US"/>
          </a:p>
          <a:p>
            <a:pPr marL="171450" lvl="0" indent="-171450">
              <a:buSzPct val="100000"/>
              <a:buChar char="-"/>
            </a:pPr>
            <a:r>
              <a:rPr lang="sv-SE"/>
              <a:t>Treće – </a:t>
            </a:r>
            <a:r>
              <a:rPr lang="sv-SE" b="1"/>
              <a:t>postavljaj pitanja</a:t>
            </a:r>
            <a:r>
              <a:rPr lang="sv-SE"/>
              <a:t>. Kada čuješ rečenice tipa „svi tako rade“ ili „to je normalno“, zastani i razmisli – da li je to zaista normalno i pravedno? Norme su nešto što mi ljudi stvaramo, i zato ih možemo i menjati.</a:t>
            </a:r>
            <a:endParaRPr lang="en-US"/>
          </a:p>
          <a:p>
            <a:pPr marL="171450" lvl="0" indent="-171450">
              <a:buSzPct val="100000"/>
              <a:buChar char="-"/>
            </a:pPr>
            <a:endParaRPr lang="en-US"/>
          </a:p>
          <a:p>
            <a:pPr marL="171450" lvl="0" indent="-171450">
              <a:buSzPct val="100000"/>
              <a:buChar char="-"/>
            </a:pPr>
            <a:r>
              <a:rPr lang="sv-SE"/>
              <a:t>Kada zajedno primetimo, podržimo i preispitamo norme, gradimo školu u kojoj se svako dete oseća dobrodošlo i sigurno.</a:t>
            </a:r>
            <a:endParaRPr lang="en-US"/>
          </a:p>
          <a:p>
            <a:pPr lvl="0"/>
            <a:r>
              <a:rPr lang="en-US"/>
              <a:t>_______________________________________________________________________________</a:t>
            </a:r>
            <a:endParaRPr lang="sv-SE"/>
          </a:p>
          <a:p>
            <a:pPr lvl="0"/>
            <a:endParaRPr lang="sv-SE"/>
          </a:p>
        </p:txBody>
      </p:sp>
      <p:sp>
        <p:nvSpPr>
          <p:cNvPr id="4" name="Platshållare för bildnummer 3"/>
          <p:cNvSpPr txBox="1">
            <a:spLocks noGrp="1"/>
          </p:cNvSpPr>
          <p:nvPr>
            <p:ph type="sldNum" sz="quarter" idx="8"/>
          </p:nvPr>
        </p:nvSpPr>
        <p:spPr/>
        <p:txBody>
          <a:bodyPr/>
          <a:lstStyle/>
          <a:p>
            <a:pPr lvl="0"/>
            <a:fld id="{6BC733DF-3295-419F-96BD-B7396E8234F4}" type="slidenum">
              <a:rPr/>
            </a:fld>
            <a:endParaRPr 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5</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Važno je da naučimo da razlikujemo </a:t>
            </a:r>
            <a:r>
              <a:rPr lang="sv-SE" i="1"/>
              <a:t>sukob</a:t>
            </a:r>
            <a:r>
              <a:rPr lang="sv-SE"/>
              <a:t> od </a:t>
            </a:r>
            <a:r>
              <a:rPr lang="sv-SE" i="1"/>
              <a:t>nasilja</a:t>
            </a:r>
            <a:r>
              <a:rPr lang="sv-SE"/>
              <a:t>, jer nisu ista stvar.</a:t>
            </a:r>
            <a:endParaRPr lang="en-US"/>
          </a:p>
          <a:p>
            <a:pPr marL="171450" lvl="0" indent="-171450">
              <a:buSzPct val="100000"/>
              <a:buChar char="-"/>
            </a:pPr>
            <a:endParaRPr lang="en-US" b="1"/>
          </a:p>
          <a:p>
            <a:pPr marL="171450" lvl="0" indent="-171450">
              <a:buSzPct val="100000"/>
              <a:buChar char="-"/>
            </a:pPr>
            <a:r>
              <a:rPr lang="sv-SE" b="1"/>
              <a:t>Sukob</a:t>
            </a:r>
            <a:r>
              <a:rPr lang="sv-SE"/>
              <a:t> se dešava svima. To je neslaganje – na primer, kada se ne slažemo oko igre, mesta u timu ili načina na koji nešto radimo. Sukob ne znači da neko nekoga povređuje i obično se može rešiti razgovorom, slušanjem i dogovorom.</a:t>
            </a:r>
            <a:endParaRPr lang="en-US"/>
          </a:p>
          <a:p>
            <a:pPr marL="171450" lvl="0" indent="-171450">
              <a:buSzPct val="100000"/>
              <a:buChar char="-"/>
            </a:pPr>
            <a:endParaRPr lang="en-US" b="1"/>
          </a:p>
          <a:p>
            <a:pPr marL="171450" lvl="0" indent="-171450">
              <a:buSzPct val="100000"/>
              <a:buChar char="-"/>
            </a:pPr>
            <a:r>
              <a:rPr lang="sv-SE" b="1"/>
              <a:t>Nasilje</a:t>
            </a:r>
            <a:r>
              <a:rPr lang="sv-SE"/>
              <a:t> je sasvim drugačije. To je kada neko </a:t>
            </a:r>
            <a:r>
              <a:rPr lang="sv-SE" i="1"/>
              <a:t>namerno</a:t>
            </a:r>
            <a:r>
              <a:rPr lang="sv-SE"/>
              <a:t> povredi, ponizi, zastraši ili kontroliše drugu osobu. U nasilju jedna osoba ima </a:t>
            </a:r>
            <a:r>
              <a:rPr lang="sv-SE" i="1"/>
              <a:t>više moći</a:t>
            </a:r>
            <a:r>
              <a:rPr lang="sv-SE"/>
              <a:t> i koristi je protiv druge.</a:t>
            </a:r>
            <a:endParaRPr lang="en-US"/>
          </a:p>
          <a:p>
            <a:pPr marL="171450" lvl="0" indent="-171450">
              <a:buSzPct val="100000"/>
              <a:buChar char="-"/>
            </a:pPr>
            <a:endParaRPr lang="en-US"/>
          </a:p>
          <a:p>
            <a:pPr marL="171450" lvl="0" indent="-171450">
              <a:buSzPct val="100000"/>
              <a:buChar char="-"/>
            </a:pPr>
            <a:r>
              <a:rPr lang="sv-SE"/>
              <a:t>Zapamtite: u sukobu su obe strane na istoj poziciji i imaju priliku da se dogovore. U nasilju toga nema – jedna osoba odlučuje, a druga trpi. Kada to prepoznamo, lakše znamo kako da reagujemo i kome da se obratimo za pomoć.</a:t>
            </a:r>
            <a:endParaRPr lang="sv-SE"/>
          </a:p>
          <a:p>
            <a:pPr lvl="0"/>
            <a:r>
              <a:rPr lang="en-US"/>
              <a:t>_________________________________________________________________________________</a:t>
            </a:r>
            <a:endParaRPr lang="sv-SE"/>
          </a:p>
          <a:p>
            <a:pPr lvl="0"/>
            <a:endParaRPr lang="sv-SE"/>
          </a:p>
          <a:p>
            <a:pPr lvl="0"/>
            <a:endParaRPr lang="sv-SE"/>
          </a:p>
        </p:txBody>
      </p:sp>
      <p:sp>
        <p:nvSpPr>
          <p:cNvPr id="4" name="Platshållare för bildnummer 3"/>
          <p:cNvSpPr txBox="1">
            <a:spLocks noGrp="1"/>
          </p:cNvSpPr>
          <p:nvPr>
            <p:ph type="sldNum" sz="quarter" idx="8"/>
          </p:nvPr>
        </p:nvSpPr>
        <p:spPr/>
        <p:txBody>
          <a:bodyPr/>
          <a:lstStyle/>
          <a:p>
            <a:pPr lvl="0"/>
            <a:fld id="{F8CC5833-A330-49BD-99E7-14733711260F}" type="slidenum">
              <a:rPr/>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lIns="91440" tIns="45720" rIns="91440" bIns="45720" rtlCol="0"/>
          <a:lstStyle/>
          <a:p>
            <a:pPr lvl="0" fontAlgn="auto"/>
            <a:r>
              <a:rPr lang="sv-SE" b="1" strike="noStrike" noProof="1"/>
              <a:t>Vreme: </a:t>
            </a:r>
            <a:r>
              <a:rPr lang="en-US" b="1" strike="noStrike" noProof="1"/>
              <a:t>5</a:t>
            </a:r>
            <a:r>
              <a:rPr lang="sv-SE" b="1" strike="noStrike" noProof="1"/>
              <a:t> min</a:t>
            </a:r>
            <a:endParaRPr lang="sv-SE" b="1" strike="noStrike" noProof="1"/>
          </a:p>
          <a:p>
            <a:pPr lvl="0" fontAlgn="auto"/>
            <a:endParaRPr lang="sv-SE" b="1" strike="noStrike" noProof="1"/>
          </a:p>
          <a:p>
            <a:pPr lvl="0" fontAlgn="auto"/>
            <a:r>
              <a:rPr lang="sv-SE" b="1" strike="noStrike" noProof="1"/>
              <a:t>Govorni tekst:</a:t>
            </a:r>
            <a:endParaRPr lang="sv-SE" b="1" strike="noStrike" noProof="1"/>
          </a:p>
          <a:p>
            <a:pPr lvl="0" fontAlgn="auto"/>
            <a:endParaRPr lang="en-US" strike="noStrike" noProof="1"/>
          </a:p>
          <a:p>
            <a:pPr marL="171450" lvl="0" indent="-171450" fontAlgn="auto">
              <a:buSzPct val="100000"/>
              <a:buChar char="-"/>
            </a:pPr>
            <a:r>
              <a:rPr lang="sv-SE" strike="noStrike" noProof="1"/>
              <a:t>Mnogi od nas, kada čuju reč </a:t>
            </a:r>
            <a:r>
              <a:rPr lang="sv-SE" i="1" strike="noStrike" noProof="1"/>
              <a:t>nasilje</a:t>
            </a:r>
            <a:r>
              <a:rPr lang="sv-SE" strike="noStrike" noProof="1"/>
              <a:t>, pomisle samo na fizičko – udarce i šamare. Ali nasilje je mnogo više od toga.</a:t>
            </a:r>
            <a:r>
              <a:rPr lang="en-US" strike="noStrike" noProof="1"/>
              <a:t> </a:t>
            </a:r>
            <a:r>
              <a:rPr lang="sv-SE" strike="noStrike" noProof="1"/>
              <a:t>To može biti bilo šta što čujemo, vidimo ili osetimo, a što nas plaši, povređuje ili nam nanosi bol. Zato i stvari poput isključivanja iz grupe, pretnji ili vređanja na internetu spadaju u nasilje.</a:t>
            </a:r>
            <a:endParaRPr lang="en-US" strike="noStrike" noProof="1"/>
          </a:p>
          <a:p>
            <a:pPr marL="171450" lvl="0" indent="-171450" fontAlgn="auto">
              <a:buSzPct val="100000"/>
              <a:buChar char="-"/>
            </a:pPr>
            <a:endParaRPr lang="en-US" strike="noStrike" noProof="1"/>
          </a:p>
          <a:p>
            <a:pPr marL="171450" lvl="0" indent="-171450" fontAlgn="auto">
              <a:buSzPct val="100000"/>
              <a:buChar char="-"/>
            </a:pPr>
            <a:r>
              <a:rPr lang="sv-SE" strike="noStrike" noProof="1"/>
              <a:t>Nasilje je i kada nas neko prisiljava da uradimo nešto što ne želimo – ili nas sprečava da uradimo ono što želimo.</a:t>
            </a:r>
            <a:r>
              <a:rPr lang="en-US" strike="noStrike" noProof="1"/>
              <a:t> </a:t>
            </a:r>
            <a:r>
              <a:rPr lang="sv-SE" strike="noStrike" noProof="1"/>
              <a:t>Da bismo nasilje mogli da prepoznamo i zaustavimo, važno je da svi govorimo istim jezikom i da imamo zajedničko razumevanje šta nasilje jeste.</a:t>
            </a:r>
            <a:endParaRPr lang="en-US" strike="noStrike" noProof="1"/>
          </a:p>
          <a:p>
            <a:pPr marL="171450" lvl="0" indent="-171450" fontAlgn="auto">
              <a:buSzPct val="100000"/>
              <a:buChar char="-"/>
            </a:pPr>
            <a:endParaRPr lang="en-US" strike="noStrike" noProof="1"/>
          </a:p>
          <a:p>
            <a:pPr marL="171450" lvl="0" indent="-171450" fontAlgn="auto">
              <a:buSzPct val="100000"/>
              <a:buChar char="-"/>
            </a:pPr>
            <a:r>
              <a:rPr lang="sv-SE" strike="noStrike" noProof="1"/>
              <a:t>Takođe je važno da shvatimo da u nasilju gotovo nikada nisu prisutni samo počinilac i žrtva – tu su često i </a:t>
            </a:r>
            <a:r>
              <a:rPr lang="sv-SE" b="1" strike="noStrike" noProof="1"/>
              <a:t>posmatrači</a:t>
            </a:r>
            <a:r>
              <a:rPr lang="sv-SE" strike="noStrike" noProof="1"/>
              <a:t>. A nekad žrtve kažu da im je tišina posmatrača bila teža i bolnija od samog nasilja.</a:t>
            </a:r>
            <a:r>
              <a:rPr lang="en-US" strike="noStrike" noProof="1"/>
              <a:t> </a:t>
            </a:r>
            <a:endParaRPr lang="en-US" strike="noStrike" noProof="1"/>
          </a:p>
          <a:p>
            <a:pPr marL="171450" lvl="0" indent="-171450" fontAlgn="auto">
              <a:buSzPct val="100000"/>
              <a:buChar char="-"/>
            </a:pPr>
            <a:endParaRPr lang="en-US" strike="noStrike" noProof="1"/>
          </a:p>
          <a:p>
            <a:pPr marL="171450" lvl="0" indent="-171450" fontAlgn="auto">
              <a:buSzPct val="100000"/>
              <a:buChar char="-"/>
            </a:pPr>
            <a:r>
              <a:rPr lang="sv-SE" strike="noStrike" noProof="1"/>
              <a:t>Nasilje možemo sprečiti i zaustaviti na različite načine: </a:t>
            </a:r>
            <a:r>
              <a:rPr lang="sv-SE" i="1" strike="noStrike" noProof="1"/>
              <a:t>pre nego što se dogodi</a:t>
            </a:r>
            <a:r>
              <a:rPr lang="sv-SE" strike="noStrike" noProof="1"/>
              <a:t> – kroz razgovor, edukaciju i prevenciju; </a:t>
            </a:r>
            <a:r>
              <a:rPr lang="sv-SE" i="1" strike="noStrike" noProof="1"/>
              <a:t>tokom same situacije</a:t>
            </a:r>
            <a:r>
              <a:rPr lang="sv-SE" strike="noStrike" noProof="1"/>
              <a:t> – reagovanjem ili traženjem pomoći; i </a:t>
            </a:r>
            <a:r>
              <a:rPr lang="sv-SE" i="1" strike="noStrike" noProof="1"/>
              <a:t>nakon toga</a:t>
            </a:r>
            <a:r>
              <a:rPr lang="sv-SE" strike="noStrike" noProof="1"/>
              <a:t> – kroz razgovor sa uključenima i pružanje podrške.</a:t>
            </a:r>
            <a:endParaRPr lang="en-US" strike="noStrike" noProof="1"/>
          </a:p>
          <a:p>
            <a:pPr marL="171450" lvl="0" indent="-171450" fontAlgn="auto">
              <a:buSzPct val="100000"/>
              <a:buChar char="-"/>
            </a:pPr>
            <a:endParaRPr lang="en-US" strike="noStrike" noProof="1"/>
          </a:p>
          <a:p>
            <a:pPr marL="171450" lvl="0" indent="-171450" fontAlgn="auto">
              <a:buSzPct val="100000"/>
              <a:buChar char="-"/>
            </a:pPr>
            <a:r>
              <a:rPr lang="sv-SE" strike="noStrike" noProof="1"/>
              <a:t>Na kraju, važno je da promenimo i svoj pogled </a:t>
            </a:r>
            <a:r>
              <a:rPr lang="en-US" strike="noStrike" noProof="1"/>
              <a:t>samih učenika </a:t>
            </a:r>
            <a:r>
              <a:rPr lang="sv-SE" strike="noStrike" noProof="1"/>
              <a:t>na učenike koji prijavljuju ono što se dešava. Oni nisu „tužibabe“ – oni su </a:t>
            </a:r>
            <a:r>
              <a:rPr lang="sv-SE" b="1" strike="noStrike" noProof="1"/>
              <a:t>aktivni posmatrači</a:t>
            </a:r>
            <a:r>
              <a:rPr lang="sv-SE" strike="noStrike" noProof="1"/>
              <a:t> koji pomažu da se nasilje zaustavi</a:t>
            </a:r>
            <a:endParaRPr lang="sv-SE" strike="noStrike" noProof="1"/>
          </a:p>
          <a:p>
            <a:pPr lvl="0" fontAlgn="auto"/>
            <a:r>
              <a:rPr lang="en-US" strike="noStrike" noProof="1"/>
              <a:t>_________________________________________________________________________________</a:t>
            </a:r>
            <a:endParaRPr lang="sv-SE" strike="noStrike" noProof="1"/>
          </a:p>
          <a:p>
            <a:pPr lvl="0" fontAlgn="auto"/>
            <a:endParaRPr lang="sv-SE" strike="noStrike" noProof="1"/>
          </a:p>
          <a:p>
            <a:pPr lvl="0" fontAlgn="auto"/>
            <a:endParaRPr lang="sv-SE" strike="noStrike" noProof="1"/>
          </a:p>
        </p:txBody>
      </p:sp>
      <p:sp>
        <p:nvSpPr>
          <p:cNvPr id="6147" name="Platshållare för bildnummer 3"/>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nchorCtr="0"/>
          <a:p>
            <a:pPr lvl="0" algn="r"/>
            <a:fld id="{9A0DB2DC-4C9A-4742-B13C-FB6460FD3503}" type="slidenum">
              <a:rPr lang="en-US" sz="1200">
                <a:latin typeface="Arial" panose="020B0604020202020204" pitchFamily="34" charset="0"/>
              </a:rPr>
            </a:fld>
            <a:endParaRPr lang="en-US" altLang="en-US" sz="120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a:t>
            </a:r>
            <a:r>
              <a:rPr lang="en-US" b="1"/>
              <a:t>5</a:t>
            </a:r>
            <a:r>
              <a:rPr lang="sv-SE" b="1"/>
              <a:t>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Kada kažemo </a:t>
            </a:r>
            <a:r>
              <a:rPr lang="sv-SE" i="1"/>
              <a:t>posmatrač</a:t>
            </a:r>
            <a:r>
              <a:rPr lang="sv-SE"/>
              <a:t>, obično mislimo na nekoga ko samo gleda – film, utakmicu ili video. Tada nemamo uticaj na to što se dešava.</a:t>
            </a:r>
            <a:endParaRPr lang="en-US"/>
          </a:p>
          <a:p>
            <a:pPr marL="171450" lvl="0" indent="-171450">
              <a:buSzPct val="100000"/>
              <a:buChar char="-"/>
            </a:pPr>
            <a:endParaRPr lang="en-US"/>
          </a:p>
          <a:p>
            <a:pPr marL="171450" lvl="0" indent="-171450">
              <a:buSzPct val="100000"/>
              <a:buChar char="-"/>
            </a:pPr>
            <a:r>
              <a:rPr lang="sv-SE"/>
              <a:t>Ali u stvarnom životu, i posebno na internetu, situacija je drugačija. Kada vidimo, čujemo ili znamo da se nekome dešava nešto loše – da ga neko ismeva, ponižava, vređa u komentarima ili deli njegovu fotografiju bez dozvole – tada smo </a:t>
            </a:r>
            <a:r>
              <a:rPr lang="sv-SE" i="1"/>
              <a:t>posmatrači u situaciji nasilja</a:t>
            </a:r>
            <a:r>
              <a:rPr lang="sv-SE"/>
              <a:t>.</a:t>
            </a:r>
            <a:endParaRPr lang="en-US"/>
          </a:p>
          <a:p>
            <a:pPr marL="171450" lvl="0" indent="-171450">
              <a:buSzPct val="100000"/>
              <a:buChar char="-"/>
            </a:pPr>
            <a:endParaRPr lang="en-US"/>
          </a:p>
          <a:p>
            <a:pPr marL="171450" lvl="0" indent="-171450">
              <a:buSzPct val="100000"/>
              <a:buChar char="-"/>
            </a:pPr>
            <a:r>
              <a:rPr lang="sv-SE"/>
              <a:t>U tim trenucima svako od nas bira kako će reagovati.</a:t>
            </a:r>
            <a:r>
              <a:rPr lang="en-US"/>
              <a:t> </a:t>
            </a:r>
            <a:r>
              <a:rPr lang="sv-SE" i="1"/>
              <a:t>Pasivan posmatrač</a:t>
            </a:r>
            <a:r>
              <a:rPr lang="sv-SE"/>
              <a:t> vidi da se nešto dešava, ali ne radi ništa – možda misli da nije njegov problem, ili da će neko drugi reagovati.</a:t>
            </a:r>
            <a:endParaRPr lang="en-US"/>
          </a:p>
          <a:p>
            <a:pPr marL="171450" lvl="0" indent="-171450">
              <a:buSzPct val="100000"/>
              <a:buChar char="-"/>
            </a:pPr>
            <a:endParaRPr lang="en-US" i="1"/>
          </a:p>
          <a:p>
            <a:pPr marL="171450" lvl="0" indent="-171450">
              <a:buSzPct val="100000"/>
              <a:buChar char="-"/>
            </a:pPr>
            <a:r>
              <a:rPr lang="sv-SE" i="1"/>
              <a:t>Aktivan posmatrač</a:t>
            </a:r>
            <a:r>
              <a:rPr lang="sv-SE"/>
              <a:t> je neko ko pokazuje da mu nije svejedno – može da pruži podršku onome ko je napadnut, da prijavi sadržaj, da napiše poruku podrške, da obriše ili prijavi uvredljiv komentar, ili da pozove odraslu osobu za pomoć.</a:t>
            </a:r>
            <a:endParaRPr lang="en-US"/>
          </a:p>
          <a:p>
            <a:pPr marL="171450" lvl="0" indent="-171450">
              <a:buSzPct val="100000"/>
              <a:buChar char="-"/>
            </a:pPr>
            <a:endParaRPr lang="en-US"/>
          </a:p>
          <a:p>
            <a:pPr marL="171450" lvl="0" indent="-171450">
              <a:buSzPct val="100000"/>
              <a:buChar char="-"/>
            </a:pPr>
            <a:r>
              <a:rPr lang="sv-SE"/>
              <a:t>Važno je da znamo: svaka reakcija se računa.</a:t>
            </a:r>
            <a:r>
              <a:rPr lang="en-US"/>
              <a:t> </a:t>
            </a:r>
            <a:r>
              <a:rPr lang="sv-SE"/>
              <a:t>Čak i mali gest – pogled podrške, blokiranje nasilnog sadržaja, ili poruka „hej, to nije okej“ – može promeniti atmosferu i pomoći nekome da se oseti manje usamljeno.</a:t>
            </a:r>
            <a:endParaRPr lang="en-US"/>
          </a:p>
          <a:p>
            <a:pPr marL="171450" lvl="0" indent="-171450">
              <a:buSzPct val="100000"/>
              <a:buChar char="-"/>
            </a:pPr>
            <a:endParaRPr lang="en-US"/>
          </a:p>
          <a:p>
            <a:pPr marL="171450" lvl="0" indent="-171450">
              <a:buSzPct val="100000"/>
              <a:buChar char="-"/>
            </a:pPr>
            <a:r>
              <a:rPr lang="sv-SE"/>
              <a:t>Kad reagujemo i u stvarnom i u digitalnom svetu, mi pokazujemo da ne prihvatamo nasilje kao „normalno“.</a:t>
            </a:r>
            <a:r>
              <a:rPr lang="en-US"/>
              <a:t> </a:t>
            </a:r>
            <a:r>
              <a:rPr lang="sv-SE"/>
              <a:t>Na taj način zajedno gradimo kulturu u kojoj se ljudi štite, a ne posmatraju sa strane.</a:t>
            </a:r>
            <a:endParaRPr lang="en-US"/>
          </a:p>
          <a:p>
            <a:pPr lvl="0"/>
            <a:r>
              <a:rPr lang="en-US"/>
              <a:t>__________________________________________________________________________________________</a:t>
            </a:r>
            <a:endParaRPr lang="sv-SE"/>
          </a:p>
          <a:p>
            <a:pPr lvl="0"/>
            <a:endParaRPr lang="sv-SE"/>
          </a:p>
        </p:txBody>
      </p:sp>
      <p:sp>
        <p:nvSpPr>
          <p:cNvPr id="4" name="Platshållare för bildnummer 3"/>
          <p:cNvSpPr txBox="1">
            <a:spLocks noGrp="1"/>
          </p:cNvSpPr>
          <p:nvPr>
            <p:ph type="sldNum" sz="quarter" idx="8"/>
          </p:nvPr>
        </p:nvSpPr>
        <p:spPr/>
        <p:txBody>
          <a:bodyPr/>
          <a:lstStyle/>
          <a:p>
            <a:pPr lvl="0"/>
            <a:fld id="{E25E1157-3351-44B5-AC84-71BCE9C2EC44}" type="slidenum">
              <a:rPr/>
            </a:fld>
            <a:endParaRPr 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5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Hajde da </a:t>
            </a:r>
            <a:r>
              <a:rPr lang="en-US"/>
              <a:t>nastavimo sa </a:t>
            </a:r>
            <a:r>
              <a:rPr lang="sv-SE"/>
              <a:t>sam</a:t>
            </a:r>
            <a:r>
              <a:rPr lang="en-US"/>
              <a:t>im </a:t>
            </a:r>
            <a:r>
              <a:rPr lang="sv-SE"/>
              <a:t>pojm</a:t>
            </a:r>
            <a:r>
              <a:rPr lang="en-US"/>
              <a:t>om</a:t>
            </a:r>
            <a:r>
              <a:rPr lang="sv-SE"/>
              <a:t> </a:t>
            </a:r>
            <a:r>
              <a:rPr lang="sv-SE" i="1"/>
              <a:t>nasilje</a:t>
            </a:r>
            <a:r>
              <a:rPr lang="sv-SE"/>
              <a:t>. Kada čujemo tu reč, većina nas odmah pomisli na udarce, tuču ili fizički sukob. To su oblici koje najlakše prepoznajemo jer ostavljaju vidljive tragove.</a:t>
            </a:r>
            <a:endParaRPr lang="en-US"/>
          </a:p>
          <a:p>
            <a:pPr marL="171450" lvl="0" indent="-171450">
              <a:buSzPct val="100000"/>
              <a:buChar char="-"/>
            </a:pPr>
            <a:endParaRPr lang="en-US"/>
          </a:p>
          <a:p>
            <a:pPr marL="171450" lvl="0" indent="-171450">
              <a:buSzPct val="100000"/>
              <a:buChar char="-"/>
            </a:pPr>
            <a:r>
              <a:rPr lang="sv-SE"/>
              <a:t>Ali nasilje je mnogo šire od toga. Ono može biti:</a:t>
            </a:r>
            <a:endParaRPr lang="en-US"/>
          </a:p>
          <a:p>
            <a:pPr lvl="1"/>
            <a:br>
              <a:rPr lang="sv-SE"/>
            </a:br>
            <a:r>
              <a:rPr lang="sv-SE"/>
              <a:t>– </a:t>
            </a:r>
            <a:r>
              <a:rPr lang="sv-SE" b="1"/>
              <a:t>psihičko</a:t>
            </a:r>
            <a:r>
              <a:rPr lang="sv-SE"/>
              <a:t>, kada nekoga vređamo, ponižavamo, ogovaramo ili isključujemo iz društva</a:t>
            </a:r>
            <a:br>
              <a:rPr lang="sv-SE"/>
            </a:br>
            <a:r>
              <a:rPr lang="sv-SE"/>
              <a:t>– </a:t>
            </a:r>
            <a:r>
              <a:rPr lang="sv-SE" b="1"/>
              <a:t>digitalno</a:t>
            </a:r>
            <a:r>
              <a:rPr lang="sv-SE"/>
              <a:t>, kada se vrši putem poruka, komentara, deljenja tuđih slika ili širenja laži na internetu</a:t>
            </a:r>
            <a:br>
              <a:rPr lang="sv-SE"/>
            </a:br>
            <a:r>
              <a:rPr lang="sv-SE"/>
              <a:t>– </a:t>
            </a:r>
            <a:r>
              <a:rPr lang="sv-SE" b="1"/>
              <a:t>seksualizovano</a:t>
            </a:r>
            <a:r>
              <a:rPr lang="sv-SE"/>
              <a:t>, kroz neprimerene dodire, komentarisanje tela ili pritisak da neko radi nešto seksualno protiv svoje volje</a:t>
            </a:r>
            <a:br>
              <a:rPr lang="sv-SE"/>
            </a:br>
            <a:r>
              <a:rPr lang="sv-SE"/>
              <a:t>– </a:t>
            </a:r>
            <a:r>
              <a:rPr lang="sv-SE" b="1"/>
              <a:t>latentno</a:t>
            </a:r>
            <a:r>
              <a:rPr lang="sv-SE"/>
              <a:t>, kada nije direktno vidljivo, ali se oseća kroz pretnje, zastrašivanje ili kontrolu</a:t>
            </a:r>
            <a:endParaRPr lang="en-US"/>
          </a:p>
          <a:p>
            <a:pPr lvl="1"/>
            <a:r>
              <a:rPr lang="sv-SE"/>
              <a:t>–</a:t>
            </a:r>
            <a:r>
              <a:rPr lang="en-US">
                <a:latin typeface="Arial" panose="020B0604020202020204" pitchFamily="34"/>
              </a:rPr>
              <a:t>„</a:t>
            </a:r>
            <a:r>
              <a:rPr lang="en-US" b="1">
                <a:latin typeface="Arial" panose="020B0604020202020204" pitchFamily="34"/>
              </a:rPr>
              <a:t>Samo se zezam“ </a:t>
            </a:r>
            <a:r>
              <a:rPr lang="en-US">
                <a:latin typeface="Arial" panose="020B0604020202020204" pitchFamily="34"/>
              </a:rPr>
              <a:t>- </a:t>
            </a:r>
            <a:r>
              <a:rPr lang="sv-SE">
                <a:latin typeface="Arial" panose="020B0604020202020204" pitchFamily="34"/>
              </a:rPr>
              <a:t>ponašanja predstavljena kao šala koja ipak povređuju</a:t>
            </a:r>
            <a:r>
              <a:rPr lang="en-US">
                <a:latin typeface="Arial" panose="020B0604020202020204" pitchFamily="34"/>
              </a:rPr>
              <a:t>. Ako ti misliš da je nešto smešno, ne znači da će svima biti – naročito ako je na račun nekoga. Takođe, jedna šala može biti smešna jednog dana a drugog potpuno ne, u zavisnosti od toga kako se osoba na čiji račun se šališ oseća.</a:t>
            </a:r>
            <a:endParaRPr lang="en-US">
              <a:latin typeface="Arial" panose="020B0604020202020204" pitchFamily="34"/>
            </a:endParaRPr>
          </a:p>
          <a:p>
            <a:pPr lvl="1"/>
            <a:endParaRPr lang="sv-SE"/>
          </a:p>
          <a:p>
            <a:pPr lvl="0"/>
            <a:endParaRPr lang="en-US"/>
          </a:p>
          <a:p>
            <a:pPr marL="171450" lvl="0" indent="-171450">
              <a:buSzPct val="100000"/>
              <a:buChar char="-"/>
            </a:pPr>
            <a:r>
              <a:rPr lang="sv-SE"/>
              <a:t>Nasilje ne mora da uključuje fizički kontakt da bi bilo stvarno. Ono se može desiti pogledom koji ponižava, rečenicom koja slomi samopouzdanje, klikom 'pošalji' na društvenoj mreži ili čak kroz tišinu – kada neko namerno ignoriše drugu osobu.</a:t>
            </a:r>
            <a:endParaRPr lang="en-US"/>
          </a:p>
          <a:p>
            <a:pPr marL="171450" lvl="0" indent="-171450">
              <a:buSzPct val="100000"/>
              <a:buChar char="-"/>
            </a:pPr>
            <a:endParaRPr lang="en-US"/>
          </a:p>
          <a:p>
            <a:pPr marL="171450" lvl="0" indent="-171450">
              <a:buSzPct val="100000"/>
              <a:buChar char="-"/>
            </a:pPr>
            <a:r>
              <a:rPr lang="sv-SE"/>
              <a:t>Zajedničko svim oblicima nasilja je da uvek postoji neko ko je povređen, uplašen, kontrolisan ili ponižen. Nasilje je uvek način da neko preuzme moć nad drugom osobom. I ono što je najvažnije – nasilje </a:t>
            </a:r>
            <a:r>
              <a:rPr lang="sv-SE" b="1"/>
              <a:t>nikada</a:t>
            </a:r>
            <a:r>
              <a:rPr lang="sv-SE"/>
              <a:t> nije krivica osobe koja ga trpi. Odgovornost je isključivo na onome ko nasilje sprovodi ili ga toleriše.</a:t>
            </a:r>
            <a:endParaRPr lang="en-US"/>
          </a:p>
          <a:p>
            <a:pPr marL="171450" lvl="0" indent="-171450">
              <a:buSzPct val="100000"/>
              <a:buChar char="-"/>
            </a:pPr>
            <a:endParaRPr lang="en-US"/>
          </a:p>
          <a:p>
            <a:pPr marL="171450" lvl="0" indent="-171450">
              <a:buSzPct val="100000"/>
              <a:buChar char="-"/>
            </a:pPr>
            <a:r>
              <a:rPr lang="sv-SE"/>
              <a:t>U stvarnom životu, nasilje se često ne prikazuje kao nasilje. Nekada se sakriva iza 'šale', nekada se pravda kao 'dečja igra', a nekada se uopšte ne prepoznaje. Zato je prvi i najvažniji korak – naučiti da ga vidimo čak i onda kada nije očigledno.</a:t>
            </a:r>
            <a:endParaRPr lang="sv-SE"/>
          </a:p>
          <a:p>
            <a:pPr lvl="0"/>
            <a:r>
              <a:rPr lang="en-US"/>
              <a:t>__________________________________________________________________________________________</a:t>
            </a:r>
            <a:endParaRPr lang="sv-SE"/>
          </a:p>
          <a:p>
            <a:pPr lvl="0"/>
            <a:endParaRPr lang="sv-SE"/>
          </a:p>
        </p:txBody>
      </p:sp>
      <p:sp>
        <p:nvSpPr>
          <p:cNvPr id="4" name="Platshållare för bildnummer 3"/>
          <p:cNvSpPr txBox="1">
            <a:spLocks noGrp="1"/>
          </p:cNvSpPr>
          <p:nvPr>
            <p:ph type="sldNum" sz="quarter" idx="8"/>
          </p:nvPr>
        </p:nvSpPr>
        <p:spPr/>
        <p:txBody>
          <a:bodyPr/>
          <a:lstStyle/>
          <a:p>
            <a:pPr lvl="0"/>
            <a:fld id="{CDDADA7B-9463-475D-A8F5-646D0589E5CA}" type="slidenum">
              <a:rPr/>
            </a:fld>
            <a:endParaRPr 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txBox="1">
            <a:spLocks noGrp="1"/>
          </p:cNvSpPr>
          <p:nvPr>
            <p:ph type="body" sz="quarter" idx="1"/>
          </p:nvPr>
        </p:nvSpPr>
        <p:spPr/>
        <p:txBody>
          <a:bodyPr/>
          <a:lstStyle/>
          <a:p>
            <a:pPr lvl="0"/>
            <a:r>
              <a:rPr lang="sv-SE" b="1"/>
              <a:t>Vreme: 8 min</a:t>
            </a:r>
            <a:endParaRPr lang="sv-SE" b="1"/>
          </a:p>
          <a:p>
            <a:pPr lvl="0"/>
            <a:endParaRPr lang="sv-SE" b="1"/>
          </a:p>
          <a:p>
            <a:pPr lvl="0"/>
            <a:r>
              <a:rPr lang="sv-SE" b="1"/>
              <a:t>Govorni tekst:</a:t>
            </a:r>
            <a:endParaRPr lang="sv-SE" b="1"/>
          </a:p>
          <a:p>
            <a:pPr lvl="0"/>
            <a:endParaRPr lang="en-US"/>
          </a:p>
          <a:p>
            <a:pPr marL="171450" lvl="0" indent="-171450">
              <a:buSzPct val="100000"/>
              <a:buChar char="-"/>
            </a:pPr>
            <a:r>
              <a:rPr lang="sv-SE"/>
              <a:t>Jedna od najvažnijih osnova u prevenciji nasilja jeste da proširimo razumevanje šta nasilje zapravo jeste. Često razdvajamo „lakše“ i „teže“ oblike nasilja, ali je važno da shvatimo da svi oni stoje na istoj skali i da su međusobno povezani.</a:t>
            </a:r>
            <a:endParaRPr lang="sv-SE"/>
          </a:p>
          <a:p>
            <a:pPr marL="171450" lvl="0" indent="-171450">
              <a:buSzPct val="100000"/>
              <a:buChar char="-"/>
            </a:pPr>
            <a:endParaRPr lang="sv-SE"/>
          </a:p>
          <a:p>
            <a:pPr marL="171450" lvl="0" indent="-171450">
              <a:buSzPct val="100000"/>
              <a:buChar char="-"/>
            </a:pPr>
            <a:r>
              <a:rPr lang="sv-SE"/>
              <a:t>Ova piramida nasilja nam pomaže da to vidimo na jasan način. Na dnu piramide nalaze se oblici nasilja koji su najrasprostranjeniji – uvrede, ponižavanje, stereotipi, zadirkivanje, seksističke šale. Oni se često u društvu ne prepoznaju kao nasilje ili se smatraju „bezazlenim“. Ali upravo zato što su toliko normalizovani, oni postavljaju temelj za ozbiljnije oblike nasilja.</a:t>
            </a:r>
            <a:endParaRPr lang="sv-SE"/>
          </a:p>
          <a:p>
            <a:pPr marL="171450" lvl="0" indent="-171450">
              <a:buSzPct val="100000"/>
              <a:buChar char="-"/>
            </a:pPr>
            <a:endParaRPr lang="sv-SE"/>
          </a:p>
          <a:p>
            <a:pPr marL="171450" lvl="0" indent="-171450">
              <a:buSzPct val="100000"/>
              <a:buChar char="-"/>
            </a:pPr>
            <a:r>
              <a:rPr lang="sv-SE"/>
              <a:t>Što se penjemo ka vrhu piramide, oblici nasilja postaju sve grublji i sve ređe prisutni – tu spadaju fizički napadi, seksualno nasilje ili ubistvo. Na njih niko ne osporava da jesu nasilje. Ali problem nastaje kada se naviknemo na one oblike na dnu piramide – jer time nesvesno šaljemo poruku da su prihvatljivi. Kada se to desi, otvara se prostor da se i teži oblici nasilja normalizuju i lakše pojavljuju.</a:t>
            </a:r>
            <a:endParaRPr lang="sv-SE"/>
          </a:p>
          <a:p>
            <a:pPr marL="171450" lvl="0" indent="-171450">
              <a:buSzPct val="100000"/>
              <a:buChar char="-"/>
            </a:pPr>
            <a:endParaRPr lang="sv-SE"/>
          </a:p>
          <a:p>
            <a:pPr marL="171450" lvl="0" indent="-171450">
              <a:buSzPct val="100000"/>
              <a:buChar char="-"/>
            </a:pPr>
            <a:r>
              <a:rPr lang="sv-SE"/>
              <a:t>Norme igraju ključnu ulogu u ovoj priči. Ako se u društvu normalizuje stav da „dečaci moraju biti grubi“, ili da je „šala samo šala“, onda se nasilno ponašanje vidi kao deo „normalnog života“. Na taj način norme podržavaju nasilje i omogućavaju mu da se održava i raste.</a:t>
            </a:r>
            <a:endParaRPr lang="sv-SE"/>
          </a:p>
          <a:p>
            <a:pPr marL="171450" lvl="0" indent="-171450">
              <a:buSzPct val="100000"/>
              <a:buChar char="-"/>
            </a:pPr>
            <a:endParaRPr lang="sv-SE"/>
          </a:p>
          <a:p>
            <a:pPr marL="171450" lvl="0" indent="-171450">
              <a:buSzPct val="100000"/>
              <a:buChar char="-"/>
            </a:pPr>
            <a:r>
              <a:rPr lang="sv-SE"/>
              <a:t>Zato je važno da reagujemo i na one „najmanje“ oblike nasilja – na komentare, na diskriminatorne šale, na uvredljive nadimke. Kada ih zaustavljamo, mi ne samo da štitimo pojedinca, već i menjamo kulturu. Time gradimo normu u kojoj nasilje nije prihvatljivo – ni u kojoj formi.</a:t>
            </a:r>
            <a:endParaRPr lang="sv-SE"/>
          </a:p>
          <a:p>
            <a:pPr marL="171450" lvl="0" indent="-171450">
              <a:buSzPct val="100000"/>
              <a:buChar char="-"/>
            </a:pPr>
            <a:endParaRPr lang="sv-SE"/>
          </a:p>
          <a:p>
            <a:pPr marL="171450" lvl="0" indent="-171450">
              <a:buSzPct val="100000"/>
              <a:buChar char="-"/>
            </a:pPr>
            <a:r>
              <a:rPr lang="sv-SE"/>
              <a:t>Za one koji žele da znaju više: ovaj model razvijen je na osnovu teorije „kontinuiteta nasilja“ feminističke teoretičarke Liz Keli. Ona je kroz istraživanja pokazala kako se različiti oblici nasilja međusobno povezuju i učvršćuju – od jezika i šala, do fizičkog i seksualnog nasilja.</a:t>
            </a:r>
            <a:endParaRPr lang="sv-SE"/>
          </a:p>
          <a:p>
            <a:pPr lvl="0"/>
            <a:r>
              <a:rPr lang="en-US"/>
              <a:t>_________________________________________________________________________________</a:t>
            </a:r>
            <a:endParaRPr lang="sv-SE"/>
          </a:p>
          <a:p>
            <a:pPr lvl="0"/>
            <a:endParaRPr lang="sv-SE"/>
          </a:p>
          <a:p>
            <a:pPr lvl="0"/>
            <a:endParaRPr lang="sv-SE"/>
          </a:p>
        </p:txBody>
      </p:sp>
      <p:sp>
        <p:nvSpPr>
          <p:cNvPr id="4" name="Platshållare för bildnummer 3"/>
          <p:cNvSpPr txBox="1">
            <a:spLocks noGrp="1"/>
          </p:cNvSpPr>
          <p:nvPr>
            <p:ph type="sldNum" sz="quarter" idx="8"/>
          </p:nvPr>
        </p:nvSpPr>
        <p:spPr/>
        <p:txBody>
          <a:bodyPr/>
          <a:lstStyle/>
          <a:p>
            <a:pPr lvl="0"/>
            <a:fld id="{7FD9473E-A156-4242-89C7-485EF72B7B37}" type="slidenum">
              <a:rPr/>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image" Target="../media/image10.svg"/><Relationship Id="rId8" Type="http://schemas.openxmlformats.org/officeDocument/2006/relationships/image" Target="../media/image9.png"/><Relationship Id="rId7" Type="http://schemas.openxmlformats.org/officeDocument/2006/relationships/image" Target="../media/image8.svg"/><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ubrik och innehåll">
    <p:bg>
      <p:bgPr>
        <a:solidFill>
          <a:schemeClr val="bg1"/>
        </a:solidFill>
        <a:effectLst/>
      </p:bgPr>
    </p:bg>
    <p:spTree>
      <p:nvGrpSpPr>
        <p:cNvPr id="1" name=""/>
        <p:cNvGrpSpPr/>
        <p:nvPr/>
      </p:nvGrpSpPr>
      <p:grpSpPr>
        <a:xfrm>
          <a:off x="0" y="0"/>
          <a:ext cx="0" cy="0"/>
          <a:chOff x="0" y="0"/>
          <a:chExt cx="0" cy="0"/>
        </a:xfrm>
      </p:grpSpPr>
      <p:sp>
        <p:nvSpPr>
          <p:cNvPr id="2" name="Ellips 12"/>
          <p:cNvSpPr/>
          <p:nvPr/>
        </p:nvSpPr>
        <p:spPr>
          <a:xfrm>
            <a:off x="7219950" y="4991100"/>
            <a:ext cx="280988" cy="37465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31F2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noProof="1">
              <a:solidFill>
                <a:srgbClr val="FFFFFF"/>
              </a:solidFill>
              <a:uFillTx/>
              <a:latin typeface="Arial Black" panose="020B0A04020102020204"/>
            </a:endParaRPr>
          </a:p>
        </p:txBody>
      </p:sp>
      <p:sp>
        <p:nvSpPr>
          <p:cNvPr id="3" name="Platshållare för sidfot 59"/>
          <p:cNvSpPr txBox="1">
            <a:spLocks noGrp="1"/>
          </p:cNvSpPr>
          <p:nvPr>
            <p:ph type="ftr" sz="quarter" idx="9"/>
          </p:nvPr>
        </p:nvSpPr>
        <p:spPr>
          <a:xfrm>
            <a:off x="3124200" y="6245225"/>
            <a:ext cx="2895600" cy="476250"/>
          </a:xfrm>
          <a:prstGeom prst="rect">
            <a:avLst/>
          </a:prstGeom>
          <a:noFill/>
          <a:ln w="9525">
            <a:noFill/>
          </a:ln>
        </p:spPr>
        <p:txBody>
          <a:bodyPr/>
          <a:lstStyle>
            <a:lvl1pPr>
              <a:defRPr/>
            </a:lvl1pPr>
          </a:lstStyle>
          <a:p>
            <a:pPr lvl="0" fontAlgn="base"/>
            <a:endParaRPr lang="sv-SE" strike="noStrike" noProof="1"/>
          </a:p>
        </p:txBody>
      </p:sp>
      <p:sp>
        <p:nvSpPr>
          <p:cNvPr id="4" name="Platshållare för bildnummer 60"/>
          <p:cNvSpPr txBox="1">
            <a:spLocks noGrp="1"/>
          </p:cNvSpPr>
          <p:nvPr>
            <p:ph type="sldNum" sz="quarter" idx="8"/>
          </p:nvPr>
        </p:nvSpPr>
        <p:spPr>
          <a:xfrm>
            <a:off x="6553200" y="6245225"/>
            <a:ext cx="2133600" cy="476250"/>
          </a:xfrm>
          <a:prstGeom prst="rect">
            <a:avLst/>
          </a:prstGeom>
          <a:noFill/>
          <a:ln w="9525">
            <a:noFill/>
          </a:ln>
        </p:spPr>
        <p:txBody>
          <a:bodyPr/>
          <a:lstStyle>
            <a:lvl1pPr>
              <a:defRPr/>
            </a:lvl1pPr>
          </a:lstStyle>
          <a:p>
            <a:pPr lvl="0" fontAlgn="base"/>
            <a:fld id="{251D48AF-23C4-4896-91DD-6BCA8017AA3E}" type="slidenum">
              <a:rPr strike="noStrike" noProof="1">
                <a:latin typeface="Arial" panose="020B0604020202020204" pitchFamily="34" charset="0"/>
                <a:ea typeface="SimSun" panose="02010600030101010101" pitchFamily="2" charset="-122"/>
                <a:cs typeface="+mn-cs"/>
              </a:rPr>
            </a:fld>
            <a:endParaRPr lang="sv-SE"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Rubrik och innehåll – tabell">
    <p:spTree>
      <p:nvGrpSpPr>
        <p:cNvPr id="1" name=""/>
        <p:cNvGrpSpPr/>
        <p:nvPr/>
      </p:nvGrpSpPr>
      <p:grpSpPr>
        <a:xfrm>
          <a:off x="0" y="0"/>
          <a:ext cx="0" cy="0"/>
          <a:chOff x="0" y="0"/>
          <a:chExt cx="0" cy="0"/>
        </a:xfrm>
      </p:grpSpPr>
      <p:sp>
        <p:nvSpPr>
          <p:cNvPr id="2" name="Platshållare för text 9"/>
          <p:cNvSpPr txBox="1">
            <a:spLocks noGrp="1"/>
          </p:cNvSpPr>
          <p:nvPr>
            <p:ph type="body" idx="4294967295" hasCustomPrompt="1"/>
          </p:nvPr>
        </p:nvSpPr>
        <p:spPr>
          <a:xfrm>
            <a:off x="1361855" y="793973"/>
            <a:ext cx="466344" cy="621792"/>
          </a:xfrm>
          <a:solidFill>
            <a:srgbClr val="FEA000"/>
          </a:solidFill>
        </p:spPr>
        <p:txBody>
          <a:bodyPr lIns="0" tIns="0" rIns="0" bIns="0" anchor="ctr" anchorCtr="1">
            <a:noAutofit/>
          </a:bodyPr>
          <a:lstStyle>
            <a:lvl1pPr marL="0" indent="0" algn="ctr">
              <a:buNone/>
              <a:defRPr sz="2400">
                <a:solidFill>
                  <a:srgbClr val="000000"/>
                </a:solidFill>
              </a:defRPr>
            </a:lvl1pPr>
          </a:lstStyle>
          <a:p>
            <a:pPr lvl="0"/>
            <a:r>
              <a:rPr lang="sv-SE"/>
              <a:t>X</a:t>
            </a:r>
            <a:endParaRPr lang="sv-SE"/>
          </a:p>
        </p:txBody>
      </p:sp>
      <p:sp>
        <p:nvSpPr>
          <p:cNvPr id="3" name="Rektangulär 24"/>
          <p:cNvSpPr/>
          <p:nvPr/>
        </p:nvSpPr>
        <p:spPr>
          <a:xfrm>
            <a:off x="549202" y="404731"/>
            <a:ext cx="8045984" cy="319162"/>
          </a:xfrm>
          <a:prstGeom prst="rect">
            <a:avLst/>
          </a:prstGeom>
          <a:solidFill>
            <a:srgbClr val="231F20"/>
          </a:solidFill>
          <a:ln w="15873" cap="flat">
            <a:solidFill>
              <a:srgbClr val="231F20"/>
            </a:solidFill>
            <a:prstDash val="solid"/>
            <a:miter/>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FFFFF"/>
              </a:solidFill>
              <a:uFillTx/>
              <a:latin typeface="Arial Black" panose="020B0A04020102020204"/>
            </a:endParaRPr>
          </a:p>
        </p:txBody>
      </p:sp>
      <p:sp>
        <p:nvSpPr>
          <p:cNvPr id="4" name="Platshållare för sidfot 39"/>
          <p:cNvSpPr txBox="1">
            <a:spLocks noGrp="1"/>
          </p:cNvSpPr>
          <p:nvPr>
            <p:ph type="ftr" sz="quarter" idx="9"/>
          </p:nvPr>
        </p:nvSpPr>
        <p:spPr/>
        <p:txBody>
          <a:bodyPr/>
          <a:lstStyle>
            <a:lvl1pPr>
              <a:defRPr/>
            </a:lvl1pPr>
          </a:lstStyle>
          <a:p>
            <a:pPr lvl="0"/>
            <a:endParaRPr lang="sv-SE"/>
          </a:p>
        </p:txBody>
      </p:sp>
      <p:sp>
        <p:nvSpPr>
          <p:cNvPr id="5" name="Platshållare för bildnummer 40"/>
          <p:cNvSpPr txBox="1">
            <a:spLocks noGrp="1"/>
          </p:cNvSpPr>
          <p:nvPr>
            <p:ph type="sldNum" sz="quarter" idx="8"/>
          </p:nvPr>
        </p:nvSpPr>
        <p:spPr/>
        <p:txBody>
          <a:bodyPr/>
          <a:lstStyle>
            <a:lvl1pPr>
              <a:defRPr/>
            </a:lvl1pPr>
          </a:lstStyle>
          <a:p>
            <a:pPr lvl="0"/>
            <a:fld id="{4AFB3A6C-1F3C-495E-9AEF-EF024A149A45}" type="slidenum">
              <a:rPr/>
            </a:fld>
            <a:endParaRPr lang="sv-SE"/>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Rubrik och innehåll">
    <p:spTree>
      <p:nvGrpSpPr>
        <p:cNvPr id="1" name=""/>
        <p:cNvGrpSpPr/>
        <p:nvPr/>
      </p:nvGrpSpPr>
      <p:grpSpPr>
        <a:xfrm>
          <a:off x="0" y="0"/>
          <a:ext cx="0" cy="0"/>
          <a:chOff x="0" y="0"/>
          <a:chExt cx="0" cy="0"/>
        </a:xfrm>
      </p:grpSpPr>
      <p:sp>
        <p:nvSpPr>
          <p:cNvPr id="2" name="Ellips 28"/>
          <p:cNvSpPr/>
          <p:nvPr/>
        </p:nvSpPr>
        <p:spPr>
          <a:xfrm>
            <a:off x="7732751" y="2011478"/>
            <a:ext cx="1221204" cy="16282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3266A6">
              <a:alpha val="93044"/>
            </a:srgbClr>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EA000"/>
              </a:solidFill>
              <a:uFillTx/>
              <a:latin typeface="Arial Black" panose="020B0A04020102020204"/>
            </a:endParaRPr>
          </a:p>
        </p:txBody>
      </p:sp>
      <p:pic>
        <p:nvPicPr>
          <p:cNvPr id="3" name="Grafik 33"/>
          <p:cNvPicPr>
            <a:picLocks noChangeAspect="1"/>
          </p:cNvPicPr>
          <p:nvPr/>
        </p:nvPicPr>
        <p:blipFill>
          <a:blip r:embed="rId2">
            <a:extLst>
              <a:ext uri="{96DAC541-7B7A-43D3-8B79-37D633B846F1}">
                <asvg:svgBlip xmlns:asvg="http://schemas.microsoft.com/office/drawing/2016/SVG/main" r:embed="rId3"/>
              </a:ext>
            </a:extLst>
          </a:blip>
          <a:srcRect l="20972" r="31496"/>
          <a:stretch>
            <a:fillRect/>
          </a:stretch>
        </p:blipFill>
        <p:spPr>
          <a:xfrm>
            <a:off x="9526" y="6051325"/>
            <a:ext cx="9143997" cy="528376"/>
          </a:xfrm>
          <a:prstGeom prst="rect">
            <a:avLst/>
          </a:prstGeom>
          <a:noFill/>
        </p:spPr>
      </p:pic>
      <p:sp>
        <p:nvSpPr>
          <p:cNvPr id="4" name="Ellips 35"/>
          <p:cNvSpPr/>
          <p:nvPr/>
        </p:nvSpPr>
        <p:spPr>
          <a:xfrm>
            <a:off x="6847535" y="6134096"/>
            <a:ext cx="282433" cy="3765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31F2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FFFFF"/>
              </a:solidFill>
              <a:uFillTx/>
              <a:latin typeface="Arial Black" panose="020B0A04020102020204"/>
            </a:endParaRPr>
          </a:p>
        </p:txBody>
      </p:sp>
      <p:sp>
        <p:nvSpPr>
          <p:cNvPr id="5" name="Ellips 37"/>
          <p:cNvSpPr/>
          <p:nvPr/>
        </p:nvSpPr>
        <p:spPr>
          <a:xfrm>
            <a:off x="6288998" y="6134096"/>
            <a:ext cx="282433" cy="3765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31F2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FFFFF"/>
              </a:solidFill>
              <a:uFillTx/>
              <a:latin typeface="Arial Black" panose="020B0A04020102020204"/>
            </a:endParaRPr>
          </a:p>
        </p:txBody>
      </p:sp>
      <p:sp>
        <p:nvSpPr>
          <p:cNvPr id="6" name="Platshållare för sidfot 45"/>
          <p:cNvSpPr txBox="1">
            <a:spLocks noGrp="1"/>
          </p:cNvSpPr>
          <p:nvPr>
            <p:ph type="ftr" sz="quarter" idx="9"/>
          </p:nvPr>
        </p:nvSpPr>
        <p:spPr/>
        <p:txBody>
          <a:bodyPr/>
          <a:lstStyle>
            <a:lvl1pPr>
              <a:defRPr/>
            </a:lvl1pPr>
          </a:lstStyle>
          <a:p>
            <a:pPr lvl="0"/>
            <a:endParaRPr lang="sv-SE"/>
          </a:p>
        </p:txBody>
      </p:sp>
      <p:sp>
        <p:nvSpPr>
          <p:cNvPr id="7" name="Platshållare för bildnummer 46"/>
          <p:cNvSpPr txBox="1">
            <a:spLocks noGrp="1"/>
          </p:cNvSpPr>
          <p:nvPr>
            <p:ph type="sldNum" sz="quarter" idx="8"/>
          </p:nvPr>
        </p:nvSpPr>
        <p:spPr/>
        <p:txBody>
          <a:bodyPr/>
          <a:lstStyle>
            <a:lvl1pPr>
              <a:defRPr/>
            </a:lvl1pPr>
          </a:lstStyle>
          <a:p>
            <a:pPr lvl="0"/>
            <a:fld id="{130D0B26-B107-40A2-AA88-0FE408E092F0}" type="slidenum">
              <a:rPr/>
            </a:fld>
            <a:endParaRPr lang="sv-SE"/>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p:cSld name="Tack">
    <p:spTree>
      <p:nvGrpSpPr>
        <p:cNvPr id="1" name=""/>
        <p:cNvGrpSpPr/>
        <p:nvPr/>
      </p:nvGrpSpPr>
      <p:grpSpPr>
        <a:xfrm>
          <a:off x="0" y="0"/>
          <a:ext cx="0" cy="0"/>
          <a:chOff x="0" y="0"/>
          <a:chExt cx="0" cy="0"/>
        </a:xfrm>
      </p:grpSpPr>
      <p:pic>
        <p:nvPicPr>
          <p:cNvPr id="2" name="Grafik 43"/>
          <p:cNvPicPr>
            <a:picLocks noChangeAspect="1"/>
          </p:cNvPicPr>
          <p:nvPr/>
        </p:nvPicPr>
        <p:blipFill>
          <a:blip r:embed="rId2">
            <a:extLst>
              <a:ext uri="{96DAC541-7B7A-43D3-8B79-37D633B846F1}">
                <asvg:svgBlip xmlns:asvg="http://schemas.microsoft.com/office/drawing/2016/SVG/main" r:embed="rId3"/>
              </a:ext>
            </a:extLst>
          </a:blip>
          <a:srcRect b="85327"/>
          <a:stretch>
            <a:fillRect/>
          </a:stretch>
        </p:blipFill>
        <p:spPr>
          <a:xfrm rot="16200004">
            <a:off x="6261677" y="2856009"/>
            <a:ext cx="5038757" cy="1006306"/>
          </a:xfrm>
          <a:prstGeom prst="rect">
            <a:avLst/>
          </a:prstGeom>
          <a:noFill/>
        </p:spPr>
      </p:pic>
      <p:sp>
        <p:nvSpPr>
          <p:cNvPr id="3" name="Ellips 49"/>
          <p:cNvSpPr/>
          <p:nvPr/>
        </p:nvSpPr>
        <p:spPr>
          <a:xfrm>
            <a:off x="8460488" y="1079979"/>
            <a:ext cx="281178" cy="37490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31F2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FFFFF"/>
              </a:solidFill>
              <a:uFillTx/>
              <a:latin typeface="Arial Black" panose="020B0A04020102020204"/>
            </a:endParaRPr>
          </a:p>
        </p:txBody>
      </p:sp>
      <p:sp>
        <p:nvSpPr>
          <p:cNvPr id="4" name="Ellips 51"/>
          <p:cNvSpPr/>
          <p:nvPr/>
        </p:nvSpPr>
        <p:spPr>
          <a:xfrm>
            <a:off x="7413820" y="4608704"/>
            <a:ext cx="1221204" cy="16282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AA59">
              <a:alpha val="93044"/>
            </a:srgbClr>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EA000"/>
              </a:solidFill>
              <a:uFillTx/>
              <a:latin typeface="Arial Black" panose="020B0A04020102020204"/>
            </a:endParaRPr>
          </a:p>
        </p:txBody>
      </p:sp>
      <p:pic>
        <p:nvPicPr>
          <p:cNvPr id="5" name="Grafik 71"/>
          <p:cNvPicPr>
            <a:picLocks noChangeAspect="1"/>
          </p:cNvPicPr>
          <p:nvPr/>
        </p:nvPicPr>
        <p:blipFill>
          <a:blip r:embed="rId4">
            <a:extLst>
              <a:ext uri="{96DAC541-7B7A-43D3-8B79-37D633B846F1}">
                <asvg:svgBlip xmlns:asvg="http://schemas.microsoft.com/office/drawing/2016/SVG/main" r:embed="rId5"/>
              </a:ext>
            </a:extLst>
          </a:blip>
          <a:srcRect l="44820" t="41526" b="3152"/>
          <a:stretch>
            <a:fillRect/>
          </a:stretch>
        </p:blipFill>
        <p:spPr>
          <a:xfrm>
            <a:off x="-47937" y="5641"/>
            <a:ext cx="2827395" cy="6852358"/>
          </a:xfrm>
          <a:prstGeom prst="rect">
            <a:avLst/>
          </a:prstGeom>
          <a:noFill/>
        </p:spPr>
      </p:pic>
      <p:pic>
        <p:nvPicPr>
          <p:cNvPr id="6" name="Grafik 56"/>
          <p:cNvPicPr>
            <a:picLocks noChangeAspect="1"/>
          </p:cNvPicPr>
          <p:nvPr/>
        </p:nvPicPr>
        <p:blipFill>
          <a:blip r:embed="rId2">
            <a:extLst>
              <a:ext uri="{96DAC541-7B7A-43D3-8B79-37D633B846F1}">
                <asvg:svgBlip xmlns:asvg="http://schemas.microsoft.com/office/drawing/2016/SVG/main" r:embed="rId3"/>
              </a:ext>
            </a:extLst>
          </a:blip>
          <a:srcRect l="20633" b="65821"/>
          <a:stretch>
            <a:fillRect/>
          </a:stretch>
        </p:blipFill>
        <p:spPr>
          <a:xfrm rot="10799991" flipH="1">
            <a:off x="4403" y="-1"/>
            <a:ext cx="3999085" cy="2343991"/>
          </a:xfrm>
          <a:prstGeom prst="rect">
            <a:avLst/>
          </a:prstGeom>
          <a:noFill/>
        </p:spPr>
      </p:pic>
      <p:pic>
        <p:nvPicPr>
          <p:cNvPr id="7" name="Grafik 59"/>
          <p:cNvPicPr>
            <a:picLocks noChangeAspect="1"/>
          </p:cNvPicPr>
          <p:nvPr/>
        </p:nvPicPr>
        <p:blipFill>
          <a:blip r:embed="rId6">
            <a:extLst>
              <a:ext uri="{96DAC541-7B7A-43D3-8B79-37D633B846F1}">
                <asvg:svgBlip xmlns:asvg="http://schemas.microsoft.com/office/drawing/2016/SVG/main" r:embed="rId7"/>
              </a:ext>
            </a:extLst>
          </a:blip>
          <a:srcRect l="14165" t="77500"/>
          <a:stretch>
            <a:fillRect/>
          </a:stretch>
        </p:blipFill>
        <p:spPr>
          <a:xfrm>
            <a:off x="-12652" y="-29983"/>
            <a:ext cx="3344502" cy="1601123"/>
          </a:xfrm>
          <a:prstGeom prst="rect">
            <a:avLst/>
          </a:prstGeom>
          <a:noFill/>
        </p:spPr>
      </p:pic>
      <p:sp>
        <p:nvSpPr>
          <p:cNvPr id="8" name="Ellips 63"/>
          <p:cNvSpPr/>
          <p:nvPr/>
        </p:nvSpPr>
        <p:spPr>
          <a:xfrm>
            <a:off x="2445816" y="1890019"/>
            <a:ext cx="281178" cy="37490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31F20"/>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350" b="0" i="0" u="none" strike="noStrike" kern="1200" cap="none" spc="0" baseline="0">
              <a:solidFill>
                <a:srgbClr val="FFFFFF"/>
              </a:solidFill>
              <a:uFillTx/>
              <a:latin typeface="Arial Black" panose="020B0A04020102020204"/>
            </a:endParaRPr>
          </a:p>
        </p:txBody>
      </p:sp>
      <p:pic>
        <p:nvPicPr>
          <p:cNvPr id="9" name="Grafik 25" hidden="1"/>
          <p:cNvPicPr>
            <a:picLocks noChangeAspect="1"/>
          </p:cNvPicPr>
          <p:nvPr/>
        </p:nvPicPr>
        <p:blipFill>
          <a:blip r:embed="rId8">
            <a:extLst>
              <a:ext uri="{96DAC541-7B7A-43D3-8B79-37D633B846F1}">
                <asvg:svgBlip xmlns:asvg="http://schemas.microsoft.com/office/drawing/2016/SVG/main" r:embed="rId9"/>
              </a:ext>
            </a:extLst>
          </a:blip>
          <a:srcRect l="-162"/>
          <a:stretch>
            <a:fillRect/>
          </a:stretch>
        </p:blipFill>
        <p:spPr>
          <a:xfrm>
            <a:off x="-4640582" y="1779376"/>
            <a:ext cx="15666545" cy="4583987"/>
          </a:xfrm>
          <a:prstGeom prst="rect">
            <a:avLst/>
          </a:prstGeom>
          <a:noFill/>
        </p:spPr>
      </p:pic>
      <p:sp>
        <p:nvSpPr>
          <p:cNvPr id="10" name="Rubrik 1"/>
          <p:cNvSpPr txBox="1">
            <a:spLocks noGrp="1"/>
          </p:cNvSpPr>
          <p:nvPr>
            <p:ph type="title" hasCustomPrompt="1"/>
          </p:nvPr>
        </p:nvSpPr>
        <p:spPr>
          <a:xfrm>
            <a:off x="4489185" y="2214823"/>
            <a:ext cx="2827395" cy="1975104"/>
          </a:xfrm>
        </p:spPr>
        <p:txBody>
          <a:bodyPr anchor="b"/>
          <a:lstStyle>
            <a:lvl1pPr>
              <a:defRPr sz="4950"/>
            </a:lvl1pPr>
          </a:lstStyle>
          <a:p>
            <a:pPr lvl="0"/>
            <a:r>
              <a:rPr lang="sv-SE"/>
              <a:t>Klicka här för att ändra format</a:t>
            </a:r>
            <a:endParaRPr lang="sv-SE"/>
          </a:p>
        </p:txBody>
      </p:sp>
      <p:sp>
        <p:nvSpPr>
          <p:cNvPr id="11" name="Platshållare för text 2"/>
          <p:cNvSpPr txBox="1">
            <a:spLocks noGrp="1"/>
          </p:cNvSpPr>
          <p:nvPr>
            <p:ph type="body" idx="4294967295" hasCustomPrompt="1"/>
          </p:nvPr>
        </p:nvSpPr>
        <p:spPr>
          <a:xfrm>
            <a:off x="4497174" y="4278230"/>
            <a:ext cx="2311145" cy="1170432"/>
          </a:xfrm>
        </p:spPr>
        <p:txBody>
          <a:bodyPr/>
          <a:lstStyle>
            <a:lvl1pPr marL="0" indent="0">
              <a:lnSpc>
                <a:spcPct val="90000"/>
              </a:lnSpc>
              <a:spcBef>
                <a:spcPts val="750"/>
              </a:spcBef>
              <a:buNone/>
              <a:defRPr sz="1350"/>
            </a:lvl1pPr>
          </a:lstStyle>
          <a:p>
            <a:pPr lvl="0"/>
            <a:r>
              <a:rPr lang="sv-SE"/>
              <a:t>Redigera format för bakgrundstext</a:t>
            </a:r>
            <a:endParaRPr lang="sv-SE"/>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zh-CN" altLang="en-US" strike="noStrike" noProof="1" dirty="0"/>
          </a:p>
        </p:txBody>
      </p:sp>
      <p:sp>
        <p:nvSpPr>
          <p:cNvPr id="5" name="Footer Placeholder 4"/>
          <p:cNvSpPr>
            <a:spLocks noGrp="1"/>
          </p:cNvSpPr>
          <p:nvPr>
            <p:ph type="ftr" sz="quarter" idx="11"/>
          </p:nvPr>
        </p:nvSpPr>
        <p:spPr/>
        <p:txBody>
          <a:bodyPr/>
          <a:p>
            <a:pPr lvl="0" fontAlgn="base"/>
            <a:endParaRPr lang="zh-CN" altLang="en-US"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zh-CN" altLang="en-US" strike="noStrike" noProof="1" dirty="0"/>
          </a:p>
        </p:txBody>
      </p:sp>
      <p:sp>
        <p:nvSpPr>
          <p:cNvPr id="8" name="Footer Placeholder 7"/>
          <p:cNvSpPr>
            <a:spLocks noGrp="1"/>
          </p:cNvSpPr>
          <p:nvPr>
            <p:ph type="ftr" sz="quarter" idx="11"/>
          </p:nvPr>
        </p:nvSpPr>
        <p:spPr/>
        <p:txBody>
          <a:bodyPr/>
          <a:p>
            <a:pPr lvl="0" fontAlgn="base"/>
            <a:endParaRPr lang="zh-CN" altLang="en-US"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zh-CN" altLang="en-US" strike="noStrike" noProof="1" dirty="0"/>
          </a:p>
        </p:txBody>
      </p:sp>
      <p:sp>
        <p:nvSpPr>
          <p:cNvPr id="4" name="Footer Placeholder 3"/>
          <p:cNvSpPr>
            <a:spLocks noGrp="1"/>
          </p:cNvSpPr>
          <p:nvPr>
            <p:ph type="ftr" sz="quarter" idx="11"/>
          </p:nvPr>
        </p:nvSpPr>
        <p:spPr/>
        <p:txBody>
          <a:bodyPr/>
          <a:p>
            <a:pPr lvl="0" fontAlgn="base"/>
            <a:endParaRPr lang="zh-CN" altLang="en-US"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zh-CN" altLang="en-US" strike="noStrike" noProof="1" dirty="0"/>
          </a:p>
        </p:txBody>
      </p:sp>
      <p:sp>
        <p:nvSpPr>
          <p:cNvPr id="3" name="Footer Placeholder 2"/>
          <p:cNvSpPr>
            <a:spLocks noGrp="1"/>
          </p:cNvSpPr>
          <p:nvPr>
            <p:ph type="ftr" sz="quarter" idx="11"/>
          </p:nvPr>
        </p:nvSpPr>
        <p:spPr/>
        <p:txBody>
          <a:bodyPr/>
          <a:p>
            <a:pPr lvl="0" fontAlgn="base"/>
            <a:endParaRPr lang="zh-CN" altLang="en-US"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zh-CN" altLang="en-US" strike="noStrike" noProof="1" dirty="0"/>
          </a:p>
        </p:txBody>
      </p:sp>
      <p:sp>
        <p:nvSpPr>
          <p:cNvPr id="6" name="Footer Placeholder 5"/>
          <p:cNvSpPr>
            <a:spLocks noGrp="1"/>
          </p:cNvSpPr>
          <p:nvPr>
            <p:ph type="ftr" sz="quarter" idx="11"/>
          </p:nvPr>
        </p:nvSpPr>
        <p:spPr/>
        <p:txBody>
          <a:bodyPr/>
          <a:p>
            <a:pPr lvl="0" fontAlgn="base"/>
            <a:endParaRPr lang="zh-CN" altLang="en-US"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t>Click to edit Master title style</a:t>
            </a:r>
            <a:endParaRPr lang="en-US"/>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ea typeface="SimSun" panose="02010600030101010101" pitchFamily="2" charset="-122"/>
              </a:defRPr>
            </a:lvl1pPr>
          </a:lstStyle>
          <a:p>
            <a:pPr lvl="0" fontAlgn="base"/>
            <a:endParaRPr lang="zh-CN" altLang="en-US"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ea typeface="SimSun" panose="02010600030101010101" pitchFamily="2" charset="-122"/>
              </a:defRPr>
            </a:lvl1pPr>
          </a:lstStyle>
          <a:p>
            <a:pPr lvl="0" fontAlgn="base"/>
            <a:endParaRPr lang="zh-CN" altLang="en-US"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ea typeface="SimSun" panose="02010600030101010101" pitchFamily="2" charset="-122"/>
              </a:defRPr>
            </a:lvl1pPr>
          </a:lstStyle>
          <a:p>
            <a:pPr lvl="0" fontAlgn="base"/>
            <a:fld id="{9A0DB2DC-4C9A-4742-B13C-FB6460FD3503}" type="slidenum">
              <a:rPr lang="zh-CN" altLang="en-US" strike="noStrike" noProof="1" dirty="0">
                <a:latin typeface="Arial" panose="020B0604020202020204" pitchFamily="34" charset="0"/>
                <a:ea typeface="SimSun"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6.xml"/><Relationship Id="rId2" Type="http://schemas.openxmlformats.org/officeDocument/2006/relationships/image" Target="../media/image18.png"/><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image" Target="../media/image13.png"/><Relationship Id="rId1"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Title 1"/>
          <p:cNvSpPr>
            <a:spLocks noGrp="1"/>
          </p:cNvSpPr>
          <p:nvPr>
            <p:ph type="ctrTitle"/>
          </p:nvPr>
        </p:nvSpPr>
        <p:spPr>
          <a:xfrm>
            <a:off x="1143000" y="836295"/>
            <a:ext cx="7059930" cy="3658870"/>
          </a:xfrm>
        </p:spPr>
        <p:txBody>
          <a:bodyPr anchor="b" anchorCtr="0"/>
          <a:p>
            <a:pPr defTabSz="914400">
              <a:buClrTx/>
              <a:buSzTx/>
              <a:buFontTx/>
              <a:buNone/>
            </a:pPr>
            <a:r>
              <a:rPr lang="sr-Latn-RS" altLang="en-US" kern="1200" baseline="0">
                <a:latin typeface="+mj-lt"/>
                <a:ea typeface="+mj-ea"/>
                <a:cs typeface="+mj-cs"/>
              </a:rPr>
              <a:t>PREVENCIJA </a:t>
            </a:r>
            <a:r>
              <a:rPr lang="en-US" altLang="zh-CN" kern="1200" baseline="0">
                <a:latin typeface="+mj-lt"/>
                <a:ea typeface="+mj-ea"/>
                <a:cs typeface="+mj-cs"/>
              </a:rPr>
              <a:t>NASILJ</a:t>
            </a:r>
            <a:r>
              <a:rPr lang="sr-Latn-RS" altLang="en-US" kern="1200" baseline="0">
                <a:latin typeface="+mj-lt"/>
                <a:ea typeface="+mj-ea"/>
                <a:cs typeface="+mj-cs"/>
              </a:rPr>
              <a:t>A</a:t>
            </a:r>
            <a:r>
              <a:rPr lang="en-US" altLang="zh-CN" kern="1200" baseline="0">
                <a:latin typeface="+mj-lt"/>
                <a:ea typeface="+mj-ea"/>
                <a:cs typeface="+mj-cs"/>
              </a:rPr>
              <a:t> U</a:t>
            </a:r>
            <a:br>
              <a:rPr lang="en-US" altLang="zh-CN" kern="1200" baseline="0">
                <a:latin typeface="+mj-lt"/>
                <a:ea typeface="+mj-ea"/>
                <a:cs typeface="+mj-cs"/>
              </a:rPr>
            </a:br>
            <a:r>
              <a:rPr lang="en-US" altLang="zh-CN" kern="1200" baseline="0">
                <a:latin typeface="+mj-lt"/>
                <a:ea typeface="+mj-ea"/>
                <a:cs typeface="+mj-cs"/>
              </a:rPr>
              <a:t> </a:t>
            </a:r>
            <a:r>
              <a:rPr lang="sr-Latn-RS" altLang="en-US" kern="1200" baseline="0">
                <a:latin typeface="+mj-lt"/>
                <a:ea typeface="+mj-ea"/>
                <a:cs typeface="+mj-cs"/>
              </a:rPr>
              <a:t>Š</a:t>
            </a:r>
            <a:r>
              <a:rPr lang="en-US" altLang="zh-CN" kern="1200" baseline="0">
                <a:latin typeface="+mj-lt"/>
                <a:ea typeface="+mj-ea"/>
                <a:cs typeface="+mj-cs"/>
              </a:rPr>
              <a:t>KOLI I </a:t>
            </a:r>
            <a:br>
              <a:rPr lang="en-US" altLang="zh-CN" kern="1200" baseline="0">
                <a:latin typeface="+mj-lt"/>
                <a:ea typeface="+mj-ea"/>
                <a:cs typeface="+mj-cs"/>
              </a:rPr>
            </a:br>
            <a:r>
              <a:rPr lang="en-US" altLang="zh-CN" kern="1200" baseline="0">
                <a:latin typeface="+mj-lt"/>
                <a:ea typeface="+mj-ea"/>
                <a:cs typeface="+mj-cs"/>
              </a:rPr>
              <a:t>KAKO OSNA</a:t>
            </a:r>
            <a:r>
              <a:rPr lang="sr-Latn-RS" altLang="en-US" kern="1200" baseline="0">
                <a:latin typeface="+mj-lt"/>
                <a:ea typeface="+mj-ea"/>
                <a:cs typeface="+mj-cs"/>
              </a:rPr>
              <a:t>Ž</a:t>
            </a:r>
            <a:r>
              <a:rPr lang="en-US" altLang="zh-CN" kern="1200" baseline="0">
                <a:latin typeface="+mj-lt"/>
                <a:ea typeface="+mj-ea"/>
                <a:cs typeface="+mj-cs"/>
              </a:rPr>
              <a:t>ITI U</a:t>
            </a:r>
            <a:r>
              <a:rPr lang="sr-Latn-RS" altLang="en-US" kern="1200" baseline="0">
                <a:latin typeface="+mj-lt"/>
                <a:ea typeface="+mj-ea"/>
                <a:cs typeface="+mj-cs"/>
              </a:rPr>
              <a:t>Č</a:t>
            </a:r>
            <a:r>
              <a:rPr lang="en-US" altLang="zh-CN" kern="1200" baseline="0">
                <a:latin typeface="+mj-lt"/>
                <a:ea typeface="+mj-ea"/>
                <a:cs typeface="+mj-cs"/>
              </a:rPr>
              <a:t>ENIKE</a:t>
            </a:r>
            <a:endParaRPr lang="en-US" altLang="zh-CN" kern="1200" baseline="0">
              <a:latin typeface="+mj-lt"/>
              <a:ea typeface="+mj-ea"/>
              <a:cs typeface="+mj-cs"/>
            </a:endParaRPr>
          </a:p>
        </p:txBody>
      </p:sp>
      <p:sp>
        <p:nvSpPr>
          <p:cNvPr id="4098" name="Subtitle 2"/>
          <p:cNvSpPr>
            <a:spLocks noGrp="1"/>
          </p:cNvSpPr>
          <p:nvPr>
            <p:ph type="subTitle" idx="1"/>
          </p:nvPr>
        </p:nvSpPr>
        <p:spPr/>
        <p:txBody>
          <a:bodyPr anchor="t" anchorCtr="0"/>
          <a:p>
            <a:pPr defTabSz="914400">
              <a:buClrTx/>
              <a:buSzTx/>
              <a:buFontTx/>
            </a:pPr>
            <a:endParaRPr lang="en-US" altLang="zh-CN" kern="1200" baseline="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2"/>
          <p:cNvSpPr txBox="1">
            <a:spLocks noGrp="1"/>
          </p:cNvSpPr>
          <p:nvPr>
            <p:ph type="title"/>
          </p:nvPr>
        </p:nvSpPr>
        <p:spPr>
          <a:xfrm>
            <a:off x="1548129" y="404495"/>
            <a:ext cx="6571685" cy="582930"/>
          </a:xfrm>
          <a:prstGeom prst="rect">
            <a:avLst/>
          </a:prstGeom>
          <a:noFill/>
          <a:ln>
            <a:noFill/>
          </a:ln>
        </p:spPr>
        <p:txBody>
          <a:bodyPr vert="horz" wrap="square" lIns="68580" tIns="34290" rIns="68580" bIns="34290" anchor="ctr" anchorCtr="0" compatLnSpc="1">
            <a:noAutofit/>
          </a:bodyPr>
          <a:lstStyle/>
          <a:p>
            <a:pPr lvl="0"/>
            <a:r>
              <a:rPr lang="en-US" b="1"/>
              <a:t>Vrste nasilja</a:t>
            </a:r>
            <a:endParaRPr lang="sv-SE" b="1"/>
          </a:p>
        </p:txBody>
      </p:sp>
      <p:sp>
        <p:nvSpPr>
          <p:cNvPr id="4" name="Platshållare för bildnummer 16"/>
          <p:cNvSpPr txBox="1">
            <a:spLocks noGrp="1"/>
          </p:cNvSpPr>
          <p:nvPr>
            <p:ph type="sldNum" sz="quarter" idx="8"/>
          </p:nvPr>
        </p:nvSpPr>
        <p:spPr/>
        <p:txBody>
          <a:bodyPr/>
          <a:lstStyle/>
          <a:p>
            <a:pPr lvl="0"/>
            <a:r>
              <a:rPr lang="en-US" sz="1050"/>
              <a:t>1</a:t>
            </a:r>
            <a:endParaRPr lang="sv-SE" sz="1050"/>
          </a:p>
        </p:txBody>
      </p:sp>
      <p:sp>
        <p:nvSpPr>
          <p:cNvPr id="5" name="Rectangle 1"/>
          <p:cNvSpPr txBox="1">
            <a:spLocks noGrp="1"/>
          </p:cNvSpPr>
          <p:nvPr>
            <p:ph type="body" idx="4294967295"/>
          </p:nvPr>
        </p:nvSpPr>
        <p:spPr>
          <a:xfrm>
            <a:off x="485594" y="1281135"/>
            <a:ext cx="5798926" cy="4855210"/>
          </a:xfrm>
        </p:spPr>
        <p:txBody>
          <a:bodyPr anchor="ctr">
            <a:spAutoFit/>
          </a:bodyPr>
          <a:lstStyle/>
          <a:p>
            <a:pPr marL="342900" lvl="0" indent="-342900" defTabSz="914400" hangingPunct="0"/>
            <a:r>
              <a:rPr lang="sv-SE" sz="1500">
                <a:latin typeface="Arial" panose="020B0604020202020204" pitchFamily="34"/>
              </a:rPr>
              <a:t>Nasilje nije samo fizički sukob – ono ima mnogo oblika</a:t>
            </a:r>
            <a:endParaRPr lang="en-US" sz="1500">
              <a:latin typeface="Arial" panose="020B0604020202020204" pitchFamily="34"/>
            </a:endParaRPr>
          </a:p>
          <a:p>
            <a:pPr marL="342900" lvl="0" indent="-342900" defTabSz="914400" hangingPunct="0"/>
            <a:endParaRPr lang="sv-SE" sz="1500">
              <a:latin typeface="Arial" panose="020B0604020202020204" pitchFamily="34"/>
            </a:endParaRPr>
          </a:p>
          <a:p>
            <a:pPr marL="342900" lvl="0" indent="-342900" defTabSz="914400" hangingPunct="0"/>
            <a:r>
              <a:rPr lang="sv-SE" sz="1500">
                <a:latin typeface="Arial" panose="020B0604020202020204" pitchFamily="34"/>
              </a:rPr>
              <a:t>Može biti:</a:t>
            </a:r>
            <a:endParaRPr lang="en-US" sz="1500">
              <a:latin typeface="Arial" panose="020B0604020202020204" pitchFamily="34"/>
            </a:endParaRPr>
          </a:p>
          <a:p>
            <a:pPr marL="0" lvl="0" indent="0" defTabSz="914400" hangingPunct="0">
              <a:buNone/>
            </a:pPr>
            <a:endParaRPr lang="sv-SE" sz="1500">
              <a:latin typeface="Arial" panose="020B0604020202020204" pitchFamily="34"/>
            </a:endParaRPr>
          </a:p>
          <a:p>
            <a:pPr marL="626110" lvl="1" indent="-342900" defTabSz="914400" hangingPunct="0">
              <a:spcBef>
                <a:spcPts val="0"/>
              </a:spcBef>
            </a:pPr>
            <a:r>
              <a:rPr lang="sv-SE" sz="1800" b="1">
                <a:latin typeface="Arial" panose="020B0604020202020204" pitchFamily="34"/>
              </a:rPr>
              <a:t>Psihičko </a:t>
            </a:r>
            <a:r>
              <a:rPr lang="sv-SE" sz="1500">
                <a:latin typeface="Arial" panose="020B0604020202020204" pitchFamily="34"/>
              </a:rPr>
              <a:t>– uvrede, ponižavanje, ogovaranje, isključivanje</a:t>
            </a:r>
            <a:endParaRPr lang="sv-SE" sz="1500">
              <a:latin typeface="Arial" panose="020B0604020202020204" pitchFamily="34"/>
            </a:endParaRPr>
          </a:p>
          <a:p>
            <a:pPr marL="626110" lvl="1" indent="-342900" defTabSz="914400" hangingPunct="0">
              <a:spcBef>
                <a:spcPts val="0"/>
              </a:spcBef>
            </a:pPr>
            <a:r>
              <a:rPr lang="sv-SE" sz="1800" b="1">
                <a:latin typeface="Arial" panose="020B0604020202020204" pitchFamily="34"/>
              </a:rPr>
              <a:t>Digitalno</a:t>
            </a:r>
            <a:r>
              <a:rPr lang="sv-SE" sz="1500">
                <a:latin typeface="Arial" panose="020B0604020202020204" pitchFamily="34"/>
              </a:rPr>
              <a:t> – poruke, komentari, deljenje slika, širenje laži</a:t>
            </a:r>
            <a:endParaRPr lang="sv-SE" sz="1500">
              <a:latin typeface="Arial" panose="020B0604020202020204" pitchFamily="34"/>
            </a:endParaRPr>
          </a:p>
          <a:p>
            <a:pPr marL="626110" lvl="1" indent="-342900" defTabSz="914400" hangingPunct="0">
              <a:spcBef>
                <a:spcPts val="0"/>
              </a:spcBef>
            </a:pPr>
            <a:r>
              <a:rPr lang="sv-SE" sz="1800" b="1">
                <a:latin typeface="Arial" panose="020B0604020202020204" pitchFamily="34"/>
              </a:rPr>
              <a:t>Seksualizovano</a:t>
            </a:r>
            <a:r>
              <a:rPr lang="sv-SE" sz="1500">
                <a:latin typeface="Arial" panose="020B0604020202020204" pitchFamily="34"/>
              </a:rPr>
              <a:t> – neprimereni dodiri, komentari, pritisak</a:t>
            </a:r>
            <a:endParaRPr lang="sv-SE" sz="1500">
              <a:latin typeface="Arial" panose="020B0604020202020204" pitchFamily="34"/>
            </a:endParaRPr>
          </a:p>
          <a:p>
            <a:pPr marL="626110" lvl="1" indent="-342900" defTabSz="914400" hangingPunct="0">
              <a:spcBef>
                <a:spcPts val="0"/>
              </a:spcBef>
            </a:pPr>
            <a:r>
              <a:rPr lang="sv-SE" sz="1800" b="1">
                <a:latin typeface="Arial" panose="020B0604020202020204" pitchFamily="34"/>
              </a:rPr>
              <a:t>Latentno </a:t>
            </a:r>
            <a:r>
              <a:rPr lang="sv-SE" sz="1500">
                <a:latin typeface="Arial" panose="020B0604020202020204" pitchFamily="34"/>
              </a:rPr>
              <a:t>– pretnje, strah, kontrola</a:t>
            </a:r>
            <a:endParaRPr lang="en-US" sz="1500">
              <a:latin typeface="Arial" panose="020B0604020202020204" pitchFamily="34"/>
            </a:endParaRPr>
          </a:p>
          <a:p>
            <a:pPr marL="626110" lvl="1" indent="-342900" defTabSz="914400" hangingPunct="0">
              <a:spcBef>
                <a:spcPts val="0"/>
              </a:spcBef>
            </a:pPr>
            <a:r>
              <a:rPr lang="en-US" sz="1800" b="1">
                <a:latin typeface="Arial" panose="020B0604020202020204" pitchFamily="34"/>
              </a:rPr>
              <a:t>„Samo se zezam“</a:t>
            </a:r>
            <a:r>
              <a:rPr lang="en-US" sz="1500">
                <a:latin typeface="Arial" panose="020B0604020202020204" pitchFamily="34"/>
              </a:rPr>
              <a:t> - </a:t>
            </a:r>
            <a:r>
              <a:rPr lang="sv-SE" sz="1500">
                <a:latin typeface="Arial" panose="020B0604020202020204" pitchFamily="34"/>
              </a:rPr>
              <a:t>ponašanja predstavljena kao šala koja ipak povređuju</a:t>
            </a:r>
            <a:endParaRPr lang="en-US" sz="1500">
              <a:latin typeface="Arial" panose="020B0604020202020204" pitchFamily="34"/>
            </a:endParaRPr>
          </a:p>
          <a:p>
            <a:pPr marL="626110" lvl="1" indent="-342900" defTabSz="914400" hangingPunct="0">
              <a:spcBef>
                <a:spcPts val="0"/>
              </a:spcBef>
            </a:pPr>
            <a:endParaRPr lang="sv-SE" sz="1500">
              <a:latin typeface="Arial" panose="020B0604020202020204" pitchFamily="34"/>
            </a:endParaRPr>
          </a:p>
          <a:p>
            <a:pPr marL="342900" lvl="0" indent="-342900" defTabSz="914400" hangingPunct="0"/>
            <a:r>
              <a:rPr lang="sv-SE" sz="1500">
                <a:latin typeface="Arial" panose="020B0604020202020204" pitchFamily="34"/>
              </a:rPr>
              <a:t>Nasilje ne mora da uključuje fizički kontakt. Uvek postoji neko ko je povređen ili kontrolisan</a:t>
            </a:r>
            <a:endParaRPr lang="en-US" sz="1500">
              <a:latin typeface="Arial" panose="020B0604020202020204" pitchFamily="34"/>
            </a:endParaRPr>
          </a:p>
          <a:p>
            <a:pPr marL="342900" lvl="0" indent="-342900" defTabSz="914400" hangingPunct="0"/>
            <a:endParaRPr lang="sv-SE" sz="1500">
              <a:latin typeface="Arial" panose="020B0604020202020204" pitchFamily="34"/>
            </a:endParaRPr>
          </a:p>
          <a:p>
            <a:pPr marL="342900" lvl="0" indent="-342900" defTabSz="914400" hangingPunct="0"/>
            <a:r>
              <a:rPr lang="sv-SE" sz="1800" b="1">
                <a:latin typeface="Arial" panose="020B0604020202020204" pitchFamily="34"/>
              </a:rPr>
              <a:t>Odgovornost je uvek na onome ko nasilje vrši, nikada na žrtvi</a:t>
            </a:r>
            <a:endParaRPr lang="sv-SE" sz="1800" b="1">
              <a:latin typeface="Arial" panose="020B0604020202020204" pitchFamily="34"/>
            </a:endParaRPr>
          </a:p>
        </p:txBody>
      </p:sp>
      <p:pic>
        <p:nvPicPr>
          <p:cNvPr id="6" name="Bildobjekt 2"/>
          <p:cNvPicPr>
            <a:picLocks noChangeAspect="1"/>
          </p:cNvPicPr>
          <p:nvPr/>
        </p:nvPicPr>
        <p:blipFill>
          <a:blip r:embed="rId1"/>
          <a:stretch>
            <a:fillRect/>
          </a:stretch>
        </p:blipFill>
        <p:spPr>
          <a:xfrm>
            <a:off x="7393157" y="4169540"/>
            <a:ext cx="1620092" cy="1282569"/>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1"/>
          <p:cNvSpPr txBox="1">
            <a:spLocks noGrp="1"/>
          </p:cNvSpPr>
          <p:nvPr>
            <p:ph type="title"/>
          </p:nvPr>
        </p:nvSpPr>
        <p:spPr>
          <a:xfrm>
            <a:off x="1109344" y="476250"/>
            <a:ext cx="6571685" cy="582930"/>
          </a:xfrm>
          <a:prstGeom prst="rect">
            <a:avLst/>
          </a:prstGeom>
          <a:noFill/>
          <a:ln>
            <a:noFill/>
          </a:ln>
        </p:spPr>
        <p:txBody>
          <a:bodyPr vert="horz" wrap="square" lIns="68580" tIns="34290" rIns="68580" bIns="34290" anchor="ctr" anchorCtr="0" compatLnSpc="1">
            <a:noAutofit/>
          </a:bodyPr>
          <a:lstStyle/>
          <a:p>
            <a:pPr lvl="0"/>
            <a:r>
              <a:rPr lang="sv-SE"/>
              <a:t>Piramida nasilja i norme</a:t>
            </a:r>
            <a:endParaRPr lang="sv-SE"/>
          </a:p>
        </p:txBody>
      </p:sp>
      <p:grpSp>
        <p:nvGrpSpPr>
          <p:cNvPr id="5" name="Grupp 32"/>
          <p:cNvGrpSpPr/>
          <p:nvPr/>
        </p:nvGrpSpPr>
        <p:grpSpPr>
          <a:xfrm>
            <a:off x="1627712" y="1724258"/>
            <a:ext cx="4603693" cy="3941135"/>
            <a:chOff x="2170282" y="1156011"/>
            <a:chExt cx="6138257" cy="5254846"/>
          </a:xfrm>
        </p:grpSpPr>
        <p:sp>
          <p:nvSpPr>
            <p:cNvPr id="6" name="Parallelltrapets 33"/>
            <p:cNvSpPr/>
            <p:nvPr/>
          </p:nvSpPr>
          <p:spPr>
            <a:xfrm>
              <a:off x="2170282" y="4709918"/>
              <a:ext cx="6138257" cy="1700939"/>
            </a:xfrm>
            <a:custGeom>
              <a:avLst>
                <a:gd name="f8" fmla="val 57564"/>
              </a:avLst>
              <a:gdLst>
                <a:gd name="f1" fmla="val 10800000"/>
                <a:gd name="f2" fmla="val 5400000"/>
                <a:gd name="f3" fmla="val 180"/>
                <a:gd name="f4" fmla="val w"/>
                <a:gd name="f5" fmla="val h"/>
                <a:gd name="f6" fmla="val ss"/>
                <a:gd name="f7" fmla="val 0"/>
                <a:gd name="f8-1" fmla="val 57564"/>
                <a:gd name="f9" fmla="+- 0 0 -270"/>
                <a:gd name="f10" fmla="+- 0 0 -90"/>
                <a:gd name="f11" fmla="abs f4"/>
                <a:gd name="f12" fmla="abs f5"/>
                <a:gd name="f13" fmla="abs f6"/>
                <a:gd name="f14" fmla="val f7"/>
                <a:gd name="f15" fmla="val f8-1"/>
                <a:gd name="f16" fmla="*/ f9 f1 1"/>
                <a:gd name="f17" fmla="*/ f10 f1 1"/>
                <a:gd name="f18" fmla="?: f11 f4 1"/>
                <a:gd name="f19" fmla="?: f12 f5 1"/>
                <a:gd name="f20" fmla="?: f13 f6 1"/>
                <a:gd name="f21" fmla="*/ f16 1 f3"/>
                <a:gd name="f22" fmla="*/ f17 1 f3"/>
                <a:gd name="f23" fmla="*/ f18 1 21600"/>
                <a:gd name="f24" fmla="*/ f19 1 21600"/>
                <a:gd name="f25" fmla="*/ 21600 f18 1"/>
                <a:gd name="f26" fmla="*/ 21600 f19 1"/>
                <a:gd name="f27" fmla="+- f21 0 f2"/>
                <a:gd name="f28" fmla="+- f22 0 f2"/>
                <a:gd name="f29" fmla="min f24 f23"/>
                <a:gd name="f30" fmla="*/ f25 1 f20"/>
                <a:gd name="f31" fmla="*/ f26 1 f20"/>
                <a:gd name="f32" fmla="val f30"/>
                <a:gd name="f33" fmla="val f31"/>
                <a:gd name="f34" fmla="*/ f14 f29 1"/>
                <a:gd name="f35" fmla="+- f33 0 f14"/>
                <a:gd name="f36" fmla="+- f32 0 f14"/>
                <a:gd name="f37" fmla="*/ f33 f29 1"/>
                <a:gd name="f38" fmla="*/ f32 f29 1"/>
                <a:gd name="f39" fmla="*/ f35 1 2"/>
                <a:gd name="f40" fmla="*/ f35 1 3"/>
                <a:gd name="f41" fmla="*/ f36 1 4"/>
                <a:gd name="f42" fmla="min f36 f35"/>
                <a:gd name="f43" fmla="*/ 50000 f36 1"/>
                <a:gd name="f44" fmla="+- f14 f39 0"/>
                <a:gd name="f45" fmla="*/ f43 1 f42"/>
                <a:gd name="f46" fmla="*/ f42 f15 1"/>
                <a:gd name="f47" fmla="*/ f41 f15 1"/>
                <a:gd name="f48" fmla="*/ f40 f15 1"/>
                <a:gd name="f49" fmla="*/ f46 1 200000"/>
                <a:gd name="f50" fmla="*/ f46 1 100000"/>
                <a:gd name="f51" fmla="*/ f47 1 f45"/>
                <a:gd name="f52" fmla="*/ f48 1 f45"/>
                <a:gd name="f53" fmla="*/ f44 f29 1"/>
                <a:gd name="f54" fmla="+- f32 0 f50"/>
                <a:gd name="f55" fmla="+- f32 0 f49"/>
                <a:gd name="f56" fmla="+- f32 0 f51"/>
                <a:gd name="f57" fmla="*/ f51 f29 1"/>
                <a:gd name="f58" fmla="*/ f52 f29 1"/>
                <a:gd name="f59" fmla="*/ f50 f29 1"/>
                <a:gd name="f60" fmla="*/ f49 f29 1"/>
                <a:gd name="f61" fmla="*/ f56 f29 1"/>
                <a:gd name="f62" fmla="*/ f54 f29 1"/>
                <a:gd name="f63" fmla="*/ f55 f29 1"/>
              </a:gdLst>
              <a:ahLst/>
              <a:cxnLst>
                <a:cxn ang="3">
                  <a:pos x="hc" y="t"/>
                </a:cxn>
                <a:cxn ang="0">
                  <a:pos x="r" y="vc"/>
                </a:cxn>
                <a:cxn ang="cd4">
                  <a:pos x="hc" y="b"/>
                </a:cxn>
                <a:cxn ang="cd2">
                  <a:pos x="l" y="vc"/>
                </a:cxn>
                <a:cxn ang="f27">
                  <a:pos x="f60" y="f53"/>
                </a:cxn>
                <a:cxn ang="f28">
                  <a:pos x="f63" y="f53"/>
                </a:cxn>
              </a:cxnLst>
              <a:rect l="f57" t="f58" r="f61" b="f37"/>
              <a:pathLst>
                <a:path>
                  <a:moveTo>
                    <a:pt x="f34" y="f37"/>
                  </a:moveTo>
                  <a:lnTo>
                    <a:pt x="f59" y="f34"/>
                  </a:lnTo>
                  <a:lnTo>
                    <a:pt x="f62" y="f34"/>
                  </a:lnTo>
                  <a:lnTo>
                    <a:pt x="f38" y="f37"/>
                  </a:lnTo>
                  <a:close/>
                </a:path>
              </a:pathLst>
            </a:custGeom>
            <a:solidFill>
              <a:srgbClr val="FFD999"/>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015" b="0" i="0" u="none" strike="noStrike" kern="1200" cap="none" spc="0" baseline="0">
                <a:solidFill>
                  <a:srgbClr val="231F20"/>
                </a:solidFill>
                <a:uFillTx/>
                <a:latin typeface="Arial Black" panose="020B0A04020102020204"/>
              </a:endParaRPr>
            </a:p>
          </p:txBody>
        </p:sp>
        <p:sp>
          <p:nvSpPr>
            <p:cNvPr id="7" name="Parallelltrapets 34"/>
            <p:cNvSpPr/>
            <p:nvPr/>
          </p:nvSpPr>
          <p:spPr>
            <a:xfrm>
              <a:off x="3200875" y="2958303"/>
              <a:ext cx="4077071" cy="1700939"/>
            </a:xfrm>
            <a:custGeom>
              <a:avLst>
                <a:gd name="f8" fmla="val 57812"/>
              </a:avLst>
              <a:gdLst>
                <a:gd name="f1" fmla="val 10800000"/>
                <a:gd name="f2" fmla="val 5400000"/>
                <a:gd name="f3" fmla="val 180"/>
                <a:gd name="f4" fmla="val w"/>
                <a:gd name="f5" fmla="val h"/>
                <a:gd name="f6" fmla="val ss"/>
                <a:gd name="f7" fmla="val 0"/>
                <a:gd name="f8-1" fmla="val 57812"/>
                <a:gd name="f9" fmla="+- 0 0 -270"/>
                <a:gd name="f10" fmla="+- 0 0 -90"/>
                <a:gd name="f11" fmla="abs f4"/>
                <a:gd name="f12" fmla="abs f5"/>
                <a:gd name="f13" fmla="abs f6"/>
                <a:gd name="f14" fmla="val f7"/>
                <a:gd name="f15" fmla="val f8-1"/>
                <a:gd name="f16" fmla="*/ f9 f1 1"/>
                <a:gd name="f17" fmla="*/ f10 f1 1"/>
                <a:gd name="f18" fmla="?: f11 f4 1"/>
                <a:gd name="f19" fmla="?: f12 f5 1"/>
                <a:gd name="f20" fmla="?: f13 f6 1"/>
                <a:gd name="f21" fmla="*/ f16 1 f3"/>
                <a:gd name="f22" fmla="*/ f17 1 f3"/>
                <a:gd name="f23" fmla="*/ f18 1 21600"/>
                <a:gd name="f24" fmla="*/ f19 1 21600"/>
                <a:gd name="f25" fmla="*/ 21600 f18 1"/>
                <a:gd name="f26" fmla="*/ 21600 f19 1"/>
                <a:gd name="f27" fmla="+- f21 0 f2"/>
                <a:gd name="f28" fmla="+- f22 0 f2"/>
                <a:gd name="f29" fmla="min f24 f23"/>
                <a:gd name="f30" fmla="*/ f25 1 f20"/>
                <a:gd name="f31" fmla="*/ f26 1 f20"/>
                <a:gd name="f32" fmla="val f30"/>
                <a:gd name="f33" fmla="val f31"/>
                <a:gd name="f34" fmla="*/ f14 f29 1"/>
                <a:gd name="f35" fmla="+- f33 0 f14"/>
                <a:gd name="f36" fmla="+- f32 0 f14"/>
                <a:gd name="f37" fmla="*/ f33 f29 1"/>
                <a:gd name="f38" fmla="*/ f32 f29 1"/>
                <a:gd name="f39" fmla="*/ f35 1 2"/>
                <a:gd name="f40" fmla="*/ f35 1 3"/>
                <a:gd name="f41" fmla="*/ f36 1 4"/>
                <a:gd name="f42" fmla="min f36 f35"/>
                <a:gd name="f43" fmla="*/ 50000 f36 1"/>
                <a:gd name="f44" fmla="+- f14 f39 0"/>
                <a:gd name="f45" fmla="*/ f43 1 f42"/>
                <a:gd name="f46" fmla="*/ f42 f15 1"/>
                <a:gd name="f47" fmla="*/ f41 f15 1"/>
                <a:gd name="f48" fmla="*/ f40 f15 1"/>
                <a:gd name="f49" fmla="*/ f46 1 200000"/>
                <a:gd name="f50" fmla="*/ f46 1 100000"/>
                <a:gd name="f51" fmla="*/ f47 1 f45"/>
                <a:gd name="f52" fmla="*/ f48 1 f45"/>
                <a:gd name="f53" fmla="*/ f44 f29 1"/>
                <a:gd name="f54" fmla="+- f32 0 f50"/>
                <a:gd name="f55" fmla="+- f32 0 f49"/>
                <a:gd name="f56" fmla="+- f32 0 f51"/>
                <a:gd name="f57" fmla="*/ f51 f29 1"/>
                <a:gd name="f58" fmla="*/ f52 f29 1"/>
                <a:gd name="f59" fmla="*/ f50 f29 1"/>
                <a:gd name="f60" fmla="*/ f49 f29 1"/>
                <a:gd name="f61" fmla="*/ f56 f29 1"/>
                <a:gd name="f62" fmla="*/ f54 f29 1"/>
                <a:gd name="f63" fmla="*/ f55 f29 1"/>
              </a:gdLst>
              <a:ahLst/>
              <a:cxnLst>
                <a:cxn ang="3">
                  <a:pos x="hc" y="t"/>
                </a:cxn>
                <a:cxn ang="0">
                  <a:pos x="r" y="vc"/>
                </a:cxn>
                <a:cxn ang="cd4">
                  <a:pos x="hc" y="b"/>
                </a:cxn>
                <a:cxn ang="cd2">
                  <a:pos x="l" y="vc"/>
                </a:cxn>
                <a:cxn ang="f27">
                  <a:pos x="f60" y="f53"/>
                </a:cxn>
                <a:cxn ang="f28">
                  <a:pos x="f63" y="f53"/>
                </a:cxn>
              </a:cxnLst>
              <a:rect l="f57" t="f58" r="f61" b="f37"/>
              <a:pathLst>
                <a:path>
                  <a:moveTo>
                    <a:pt x="f34" y="f37"/>
                  </a:moveTo>
                  <a:lnTo>
                    <a:pt x="f59" y="f34"/>
                  </a:lnTo>
                  <a:lnTo>
                    <a:pt x="f62" y="f34"/>
                  </a:lnTo>
                  <a:lnTo>
                    <a:pt x="f38" y="f37"/>
                  </a:lnTo>
                  <a:close/>
                </a:path>
              </a:pathLst>
            </a:custGeom>
            <a:solidFill>
              <a:srgbClr val="33FF9E">
                <a:alpha val="80000"/>
              </a:srgbClr>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015" b="0" i="0" u="none" strike="noStrike" kern="1200" cap="none" spc="0" baseline="0">
                <a:solidFill>
                  <a:srgbClr val="231F20"/>
                </a:solidFill>
                <a:uFillTx/>
                <a:latin typeface="Arial Black" panose="020B0A04020102020204"/>
              </a:endParaRPr>
            </a:p>
          </p:txBody>
        </p:sp>
        <p:sp>
          <p:nvSpPr>
            <p:cNvPr id="8" name="Triangel 6"/>
            <p:cNvSpPr/>
            <p:nvPr/>
          </p:nvSpPr>
          <p:spPr>
            <a:xfrm>
              <a:off x="4215420" y="1156011"/>
              <a:ext cx="2044671" cy="1751615"/>
            </a:xfrm>
            <a:custGeom>
              <a:avLst>
                <a:gd name="f8" fmla="val 50000"/>
              </a:avLst>
              <a:gdLst>
                <a:gd name="f1" fmla="val 10800000"/>
                <a:gd name="f2" fmla="val 5400000"/>
                <a:gd name="f3" fmla="val 180"/>
                <a:gd name="f4" fmla="val w"/>
                <a:gd name="f5" fmla="val h"/>
                <a:gd name="f6" fmla="val ss"/>
                <a:gd name="f7" fmla="val 0"/>
                <a:gd name="f8-1" fmla="val 50000"/>
                <a:gd name="f9" fmla="+- 0 0 -360"/>
                <a:gd name="f10" fmla="+- 0 0 -270"/>
                <a:gd name="f11" fmla="+- 0 0 -180"/>
                <a:gd name="f12" fmla="+- 0 0 -90"/>
                <a:gd name="f13" fmla="abs f4"/>
                <a:gd name="f14" fmla="abs f5"/>
                <a:gd name="f15" fmla="abs f6"/>
                <a:gd name="f16" fmla="val f7"/>
                <a:gd name="f17" fmla="val f8-1"/>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43AAC7">
                <a:alpha val="60000"/>
              </a:srgbClr>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015" b="0" i="0" u="none" strike="noStrike" kern="1200" cap="none" spc="0" baseline="0">
                <a:solidFill>
                  <a:srgbClr val="231F20"/>
                </a:solidFill>
                <a:uFillTx/>
                <a:latin typeface="Arial Black" panose="020B0A04020102020204"/>
              </a:endParaRPr>
            </a:p>
          </p:txBody>
        </p:sp>
      </p:grpSp>
      <p:sp>
        <p:nvSpPr>
          <p:cNvPr id="9" name="textruta 36"/>
          <p:cNvSpPr txBox="1"/>
          <p:nvPr/>
        </p:nvSpPr>
        <p:spPr>
          <a:xfrm>
            <a:off x="3420989" y="2292053"/>
            <a:ext cx="1014655" cy="64135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825" b="1" i="0" u="none" strike="noStrike" kern="1200" cap="none" spc="0" baseline="0">
                <a:solidFill>
                  <a:srgbClr val="231F20"/>
                </a:solidFill>
                <a:uFillTx/>
                <a:latin typeface="Arial Black" panose="020B0A04020102020204"/>
              </a:rPr>
              <a:t>Ubistvo</a:t>
            </a:r>
            <a:endParaRPr lang="en-US" sz="825" b="1" i="0" u="none" strike="noStrike" kern="1200" cap="none" spc="0" baseline="0">
              <a:solidFill>
                <a:srgbClr val="231F20"/>
              </a:solidFill>
              <a:uFillTx/>
              <a:latin typeface="Arial Black" panose="020B0A04020102020204"/>
            </a:endParaRPr>
          </a:p>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825" b="1" i="0" u="none" strike="noStrike" kern="1200" cap="none" spc="0" baseline="0">
                <a:solidFill>
                  <a:srgbClr val="231F20"/>
                </a:solidFill>
                <a:uFillTx/>
                <a:latin typeface="Arial Black" panose="020B0A04020102020204"/>
              </a:rPr>
              <a:t>Silovanje</a:t>
            </a:r>
            <a:endParaRPr lang="en-US" sz="825" b="1" i="0" u="none" strike="noStrike" kern="1200" cap="none" spc="0" baseline="0">
              <a:solidFill>
                <a:srgbClr val="231F20"/>
              </a:solidFill>
              <a:uFillTx/>
              <a:latin typeface="Arial Black" panose="020B0A04020102020204"/>
            </a:endParaRPr>
          </a:p>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825" b="1" i="0" u="none" strike="noStrike" kern="1200" cap="none" spc="0" baseline="0">
                <a:solidFill>
                  <a:srgbClr val="231F20"/>
                </a:solidFill>
                <a:uFillTx/>
                <a:latin typeface="Arial Black" panose="020B0A04020102020204"/>
              </a:rPr>
              <a:t>Samoubistvo</a:t>
            </a:r>
            <a:endParaRPr lang="sv-SE" sz="825" b="1" i="0" u="none" strike="noStrike" kern="1200" cap="none" spc="0" baseline="0">
              <a:solidFill>
                <a:srgbClr val="231F20"/>
              </a:solidFill>
              <a:uFillTx/>
              <a:latin typeface="Arial Black" panose="020B0A04020102020204"/>
            </a:endParaRPr>
          </a:p>
        </p:txBody>
      </p:sp>
      <p:sp>
        <p:nvSpPr>
          <p:cNvPr id="10" name="textruta 37"/>
          <p:cNvSpPr txBox="1"/>
          <p:nvPr/>
        </p:nvSpPr>
        <p:spPr>
          <a:xfrm>
            <a:off x="3115877" y="3163231"/>
            <a:ext cx="1061001" cy="276225"/>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Zlostavljanje</a:t>
            </a:r>
            <a:endParaRPr lang="sv-SE" sz="900" b="1" i="0" u="none" strike="noStrike" kern="1200" cap="none" spc="0" baseline="0">
              <a:solidFill>
                <a:srgbClr val="231F20"/>
              </a:solidFill>
              <a:uFillTx/>
              <a:latin typeface="Arial Black" panose="020B0A04020102020204"/>
            </a:endParaRPr>
          </a:p>
        </p:txBody>
      </p:sp>
      <p:sp>
        <p:nvSpPr>
          <p:cNvPr id="11" name="textruta 38"/>
          <p:cNvSpPr txBox="1"/>
          <p:nvPr/>
        </p:nvSpPr>
        <p:spPr>
          <a:xfrm>
            <a:off x="2734730" y="3566818"/>
            <a:ext cx="762294" cy="276225"/>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Šutiranje</a:t>
            </a:r>
            <a:endParaRPr lang="sv-SE" sz="900" b="1" i="0" u="none" strike="noStrike" kern="1200" cap="none" spc="0" baseline="0">
              <a:solidFill>
                <a:srgbClr val="231F20"/>
              </a:solidFill>
              <a:uFillTx/>
              <a:latin typeface="Arial Black" panose="020B0A04020102020204"/>
            </a:endParaRPr>
          </a:p>
        </p:txBody>
      </p:sp>
      <p:sp>
        <p:nvSpPr>
          <p:cNvPr id="12" name="textruta 39"/>
          <p:cNvSpPr txBox="1"/>
          <p:nvPr/>
        </p:nvSpPr>
        <p:spPr>
          <a:xfrm>
            <a:off x="3442167" y="3514368"/>
            <a:ext cx="993477" cy="691515"/>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Dodirivanje tuđeg tela</a:t>
            </a:r>
            <a:endParaRPr lang="en-US" sz="900" b="1" i="0" u="none" strike="noStrike" kern="1200" cap="none" spc="0" baseline="0">
              <a:solidFill>
                <a:srgbClr val="231F20"/>
              </a:solidFill>
              <a:uFillTx/>
              <a:latin typeface="Arial Black" panose="020B0A04020102020204"/>
            </a:endParaRPr>
          </a:p>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bez dozvole</a:t>
            </a:r>
            <a:endParaRPr lang="sv-SE" sz="900" b="1" i="0" u="none" strike="noStrike" kern="1200" cap="none" spc="0" baseline="0">
              <a:solidFill>
                <a:srgbClr val="231F20"/>
              </a:solidFill>
              <a:uFillTx/>
              <a:latin typeface="Arial Black" panose="020B0A04020102020204"/>
            </a:endParaRPr>
          </a:p>
        </p:txBody>
      </p:sp>
      <p:sp>
        <p:nvSpPr>
          <p:cNvPr id="13" name="textruta 40"/>
          <p:cNvSpPr txBox="1"/>
          <p:nvPr/>
        </p:nvSpPr>
        <p:spPr>
          <a:xfrm>
            <a:off x="4303374" y="3991322"/>
            <a:ext cx="1005575" cy="276225"/>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Izopštavanje</a:t>
            </a:r>
            <a:endParaRPr lang="sv-SE" sz="900" b="1" i="0" u="none" strike="noStrike" kern="1200" cap="none" spc="0" baseline="0">
              <a:solidFill>
                <a:srgbClr val="231F20"/>
              </a:solidFill>
              <a:uFillTx/>
              <a:latin typeface="Arial Black" panose="020B0A04020102020204"/>
            </a:endParaRPr>
          </a:p>
        </p:txBody>
      </p:sp>
      <p:sp>
        <p:nvSpPr>
          <p:cNvPr id="14" name="textruta 41"/>
          <p:cNvSpPr txBox="1"/>
          <p:nvPr/>
        </p:nvSpPr>
        <p:spPr>
          <a:xfrm>
            <a:off x="3953088" y="3169493"/>
            <a:ext cx="1061001" cy="48387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Pretnja nasiljem</a:t>
            </a:r>
            <a:endParaRPr lang="sv-SE" sz="900" b="1" i="0" u="none" strike="noStrike" kern="1200" cap="none" spc="0" baseline="0">
              <a:solidFill>
                <a:srgbClr val="231F20"/>
              </a:solidFill>
              <a:uFillTx/>
              <a:latin typeface="Arial Black" panose="020B0A04020102020204"/>
            </a:endParaRPr>
          </a:p>
        </p:txBody>
      </p:sp>
      <p:sp>
        <p:nvSpPr>
          <p:cNvPr id="15" name="textruta 42"/>
          <p:cNvSpPr txBox="1"/>
          <p:nvPr/>
        </p:nvSpPr>
        <p:spPr>
          <a:xfrm>
            <a:off x="2327125" y="4494089"/>
            <a:ext cx="1165462" cy="276225"/>
          </a:xfrm>
          <a:prstGeom prst="rect">
            <a:avLst/>
          </a:prstGeom>
          <a:noFill/>
          <a:ln w="12701"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Tuča kroz šalu</a:t>
            </a:r>
            <a:endParaRPr lang="sv-SE" sz="900" b="1" i="0" u="none" strike="noStrike" kern="1200" cap="none" spc="0" baseline="0">
              <a:solidFill>
                <a:srgbClr val="231F20"/>
              </a:solidFill>
              <a:uFillTx/>
              <a:latin typeface="Arial Black" panose="020B0A04020102020204"/>
            </a:endParaRPr>
          </a:p>
        </p:txBody>
      </p:sp>
      <p:sp>
        <p:nvSpPr>
          <p:cNvPr id="16" name="textruta 43"/>
          <p:cNvSpPr txBox="1"/>
          <p:nvPr/>
        </p:nvSpPr>
        <p:spPr>
          <a:xfrm>
            <a:off x="4554809" y="4522638"/>
            <a:ext cx="988340" cy="48387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Širenje glasina</a:t>
            </a:r>
            <a:endParaRPr lang="sv-SE" sz="900" b="1" i="0" u="none" strike="noStrike" kern="1200" cap="none" spc="0" baseline="0">
              <a:solidFill>
                <a:srgbClr val="231F20"/>
              </a:solidFill>
              <a:uFillTx/>
              <a:latin typeface="Arial Black" panose="020B0A04020102020204"/>
            </a:endParaRPr>
          </a:p>
        </p:txBody>
      </p:sp>
      <p:sp>
        <p:nvSpPr>
          <p:cNvPr id="17" name="textruta 44"/>
          <p:cNvSpPr txBox="1"/>
          <p:nvPr/>
        </p:nvSpPr>
        <p:spPr>
          <a:xfrm>
            <a:off x="2239555" y="4793769"/>
            <a:ext cx="1116400" cy="483870"/>
          </a:xfrm>
          <a:prstGeom prst="rect">
            <a:avLst/>
          </a:prstGeom>
          <a:noFill/>
          <a:ln w="9528" cap="flat">
            <a:solidFill>
              <a:srgbClr val="FC2834"/>
            </a:solidFill>
            <a:prstDash val="solid"/>
            <a:miter/>
          </a:ln>
        </p:spPr>
        <p:txBody>
          <a:bodyPr vert="horz" wrap="square" lIns="68580" tIns="34290" rIns="68580" bIns="34290" anchor="t" anchorCtr="0" compatLnSpc="1">
            <a:spAutoFit/>
          </a:bodyPr>
          <a:lstStyle/>
          <a:p>
            <a:pPr marL="0" marR="0" lvl="0" indent="0" algn="l"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Internet vređanje</a:t>
            </a:r>
            <a:endParaRPr lang="sv-SE" sz="900" b="1" i="0" u="none" strike="noStrike" kern="1200" cap="none" spc="0" baseline="0">
              <a:solidFill>
                <a:srgbClr val="231F20"/>
              </a:solidFill>
              <a:uFillTx/>
              <a:latin typeface="Arial Black" panose="020B0A04020102020204"/>
            </a:endParaRPr>
          </a:p>
        </p:txBody>
      </p:sp>
      <p:sp>
        <p:nvSpPr>
          <p:cNvPr id="18" name="textruta 45"/>
          <p:cNvSpPr txBox="1"/>
          <p:nvPr/>
        </p:nvSpPr>
        <p:spPr>
          <a:xfrm>
            <a:off x="1843520" y="5297174"/>
            <a:ext cx="2031175" cy="276225"/>
          </a:xfrm>
          <a:prstGeom prst="rect">
            <a:avLst/>
          </a:prstGeom>
          <a:noFill/>
          <a:ln w="9528" cap="flat">
            <a:solidFill>
              <a:srgbClr val="FC2834"/>
            </a:solidFill>
            <a:prstDash val="solid"/>
            <a:miter/>
          </a:ln>
        </p:spPr>
        <p:txBody>
          <a:bodyPr vert="horz" wrap="square" lIns="68580" tIns="34290" rIns="68580" bIns="34290" anchor="t" anchorCtr="0" compatLnSpc="1">
            <a:spAutoFit/>
          </a:bodyPr>
          <a:lstStyle/>
          <a:p>
            <a:pPr marL="0" marR="0" lvl="0" indent="0" algn="l"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Šala na račun tuđeg izgleda</a:t>
            </a:r>
            <a:endParaRPr lang="sv-SE" sz="900" b="1" i="0" u="none" strike="noStrike" kern="1200" cap="none" spc="0" baseline="0">
              <a:solidFill>
                <a:srgbClr val="231F20"/>
              </a:solidFill>
              <a:uFillTx/>
              <a:latin typeface="Arial Black" panose="020B0A04020102020204"/>
            </a:endParaRPr>
          </a:p>
        </p:txBody>
      </p:sp>
      <p:sp>
        <p:nvSpPr>
          <p:cNvPr id="19" name="textruta 46"/>
          <p:cNvSpPr txBox="1"/>
          <p:nvPr/>
        </p:nvSpPr>
        <p:spPr>
          <a:xfrm>
            <a:off x="3503594" y="4809275"/>
            <a:ext cx="935959" cy="48387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Svakodnevni seksizam</a:t>
            </a:r>
            <a:endParaRPr lang="sv-SE" sz="900" b="1" i="0" u="none" strike="noStrike" kern="1200" cap="none" spc="0" baseline="0">
              <a:solidFill>
                <a:srgbClr val="231F20"/>
              </a:solidFill>
              <a:uFillTx/>
              <a:latin typeface="Arial Black" panose="020B0A04020102020204"/>
            </a:endParaRPr>
          </a:p>
        </p:txBody>
      </p:sp>
      <p:sp>
        <p:nvSpPr>
          <p:cNvPr id="20" name="textruta 47"/>
          <p:cNvSpPr txBox="1"/>
          <p:nvPr/>
        </p:nvSpPr>
        <p:spPr>
          <a:xfrm>
            <a:off x="4945029" y="5093512"/>
            <a:ext cx="935959" cy="48387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Svakodnevni rasizam</a:t>
            </a:r>
            <a:endParaRPr lang="sv-SE" sz="900" b="1" i="0" u="none" strike="noStrike" kern="1200" cap="none" spc="0" baseline="0">
              <a:solidFill>
                <a:srgbClr val="231F20"/>
              </a:solidFill>
              <a:uFillTx/>
              <a:latin typeface="Arial Black" panose="020B0A04020102020204"/>
            </a:endParaRPr>
          </a:p>
        </p:txBody>
      </p:sp>
      <p:sp>
        <p:nvSpPr>
          <p:cNvPr id="21" name="textruta 48"/>
          <p:cNvSpPr txBox="1"/>
          <p:nvPr/>
        </p:nvSpPr>
        <p:spPr>
          <a:xfrm>
            <a:off x="3573505" y="5283965"/>
            <a:ext cx="1523840" cy="483870"/>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Homofobični komentari</a:t>
            </a:r>
            <a:endParaRPr lang="sv-SE" sz="900" b="1" i="0" u="none" strike="noStrike" kern="1200" cap="none" spc="0" baseline="0">
              <a:solidFill>
                <a:srgbClr val="231F20"/>
              </a:solidFill>
              <a:uFillTx/>
              <a:latin typeface="Arial Black" panose="020B0A04020102020204"/>
            </a:endParaRPr>
          </a:p>
        </p:txBody>
      </p:sp>
      <p:cxnSp>
        <p:nvCxnSpPr>
          <p:cNvPr id="22" name="Rak pilkoppling 49"/>
          <p:cNvCxnSpPr/>
          <p:nvPr/>
        </p:nvCxnSpPr>
        <p:spPr>
          <a:xfrm>
            <a:off x="1109192" y="3171386"/>
            <a:ext cx="0" cy="1352830"/>
          </a:xfrm>
          <a:prstGeom prst="straightConnector1">
            <a:avLst/>
          </a:prstGeom>
          <a:noFill/>
          <a:ln w="38103" cap="flat">
            <a:solidFill>
              <a:srgbClr val="00AA59"/>
            </a:solidFill>
            <a:prstDash val="solid"/>
            <a:miter/>
            <a:headEnd type="arrow"/>
            <a:tailEnd type="arrow"/>
          </a:ln>
        </p:spPr>
      </p:cxnSp>
      <p:cxnSp>
        <p:nvCxnSpPr>
          <p:cNvPr id="23" name="Rak pilkoppling 50"/>
          <p:cNvCxnSpPr/>
          <p:nvPr/>
        </p:nvCxnSpPr>
        <p:spPr>
          <a:xfrm>
            <a:off x="6821117" y="3163232"/>
            <a:ext cx="0" cy="1352837"/>
          </a:xfrm>
          <a:prstGeom prst="straightConnector1">
            <a:avLst/>
          </a:prstGeom>
          <a:noFill/>
          <a:ln w="38103" cap="flat">
            <a:solidFill>
              <a:srgbClr val="00AA59"/>
            </a:solidFill>
            <a:prstDash val="solid"/>
            <a:miter/>
            <a:headEnd type="arrow"/>
            <a:tailEnd type="arrow"/>
          </a:ln>
        </p:spPr>
      </p:cxnSp>
      <p:sp>
        <p:nvSpPr>
          <p:cNvPr id="24" name="textruta 51"/>
          <p:cNvSpPr txBox="1"/>
          <p:nvPr/>
        </p:nvSpPr>
        <p:spPr>
          <a:xfrm>
            <a:off x="-129445" y="2529257"/>
            <a:ext cx="1923614" cy="224790"/>
          </a:xfrm>
          <a:prstGeom prst="rect">
            <a:avLst/>
          </a:prstGeom>
          <a:noFill/>
          <a:ln cap="flat">
            <a:noFill/>
          </a:ln>
        </p:spPr>
        <p:txBody>
          <a:bodyPr vert="horz" wrap="square" lIns="68580" tIns="34290" rIns="68580" bIns="34290" anchor="t" anchorCtr="0" compatLnSpc="1">
            <a:spAutoFit/>
          </a:bodyPr>
          <a:lstStyle/>
          <a:p>
            <a:pPr marL="0" marR="0" lvl="0" indent="0" algn="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015" b="1" i="0" u="none" strike="noStrike" kern="1200" cap="none" spc="0" baseline="0">
                <a:solidFill>
                  <a:srgbClr val="231F20"/>
                </a:solidFill>
                <a:uFillTx/>
                <a:latin typeface="Arial Black" panose="020B0A04020102020204"/>
              </a:rPr>
              <a:t>Slaba učestalost</a:t>
            </a:r>
            <a:endParaRPr lang="sv-SE" sz="1015" b="1" i="0" u="none" strike="noStrike" kern="1200" cap="none" spc="0" baseline="0">
              <a:solidFill>
                <a:srgbClr val="231F20"/>
              </a:solidFill>
              <a:uFillTx/>
              <a:latin typeface="Arial Black" panose="020B0A04020102020204"/>
            </a:endParaRPr>
          </a:p>
        </p:txBody>
      </p:sp>
      <p:sp>
        <p:nvSpPr>
          <p:cNvPr id="25" name="textruta 52"/>
          <p:cNvSpPr txBox="1"/>
          <p:nvPr/>
        </p:nvSpPr>
        <p:spPr>
          <a:xfrm>
            <a:off x="628707" y="4837674"/>
            <a:ext cx="1165462" cy="381000"/>
          </a:xfrm>
          <a:prstGeom prst="rect">
            <a:avLst/>
          </a:prstGeom>
          <a:noFill/>
          <a:ln cap="flat">
            <a:noFill/>
          </a:ln>
        </p:spPr>
        <p:txBody>
          <a:bodyPr vert="horz" wrap="square" lIns="68580" tIns="34290" rIns="68580" bIns="34290" anchor="t" anchorCtr="0" compatLnSpc="1">
            <a:spAutoFit/>
          </a:bodyPr>
          <a:lstStyle/>
          <a:p>
            <a:pPr marL="0" marR="0" lvl="0" indent="0" algn="l"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015" b="1" i="0" u="none" strike="noStrike" kern="1200" cap="none" spc="0" baseline="0">
                <a:solidFill>
                  <a:srgbClr val="231F20"/>
                </a:solidFill>
                <a:uFillTx/>
                <a:latin typeface="Arial Black" panose="020B0A04020102020204"/>
              </a:rPr>
              <a:t>Jaka učestalost</a:t>
            </a:r>
            <a:endParaRPr lang="sv-SE" sz="1015" b="1" i="0" u="none" strike="noStrike" kern="1200" cap="none" spc="0" baseline="0">
              <a:solidFill>
                <a:srgbClr val="231F20"/>
              </a:solidFill>
              <a:uFillTx/>
              <a:latin typeface="Arial Black" panose="020B0A04020102020204"/>
            </a:endParaRPr>
          </a:p>
        </p:txBody>
      </p:sp>
      <p:sp>
        <p:nvSpPr>
          <p:cNvPr id="26" name="textruta 53"/>
          <p:cNvSpPr txBox="1"/>
          <p:nvPr/>
        </p:nvSpPr>
        <p:spPr>
          <a:xfrm>
            <a:off x="6441287" y="2392817"/>
            <a:ext cx="1164022" cy="381000"/>
          </a:xfrm>
          <a:prstGeom prst="rect">
            <a:avLst/>
          </a:prstGeom>
          <a:noFill/>
          <a:ln cap="flat">
            <a:noFill/>
          </a:ln>
        </p:spPr>
        <p:txBody>
          <a:bodyPr vert="horz" wrap="square" lIns="68580" tIns="34290" rIns="68580" bIns="34290" anchor="t" anchorCtr="0" compatLnSpc="1">
            <a:spAutoFit/>
          </a:bodyPr>
          <a:lstStyle/>
          <a:p>
            <a:pPr marL="0" marR="0" lvl="0" indent="0" algn="l"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015" b="1" i="0" u="none" strike="noStrike" kern="1200" cap="none" spc="0" baseline="0">
                <a:solidFill>
                  <a:srgbClr val="231F20"/>
                </a:solidFill>
                <a:uFillTx/>
                <a:latin typeface="Arial Black" panose="020B0A04020102020204"/>
              </a:rPr>
              <a:t>Snažno priznato</a:t>
            </a:r>
            <a:endParaRPr lang="sv-SE" sz="1015" b="1" i="0" u="none" strike="noStrike" kern="1200" cap="none" spc="0" baseline="0">
              <a:solidFill>
                <a:srgbClr val="231F20"/>
              </a:solidFill>
              <a:uFillTx/>
              <a:latin typeface="Arial Black" panose="020B0A04020102020204"/>
            </a:endParaRPr>
          </a:p>
        </p:txBody>
      </p:sp>
      <p:sp>
        <p:nvSpPr>
          <p:cNvPr id="27" name="textruta 54"/>
          <p:cNvSpPr txBox="1"/>
          <p:nvPr/>
        </p:nvSpPr>
        <p:spPr>
          <a:xfrm>
            <a:off x="6236521" y="4936478"/>
            <a:ext cx="1182491" cy="224790"/>
          </a:xfrm>
          <a:prstGeom prst="rect">
            <a:avLst/>
          </a:prstGeom>
          <a:noFill/>
          <a:ln cap="flat">
            <a:noFill/>
          </a:ln>
        </p:spPr>
        <p:txBody>
          <a:bodyPr vert="horz" wrap="square" lIns="68580" tIns="34290" rIns="68580" bIns="34290" anchor="t" anchorCtr="0" compatLnSpc="1">
            <a:spAutoFit/>
          </a:bodyPr>
          <a:lstStyle/>
          <a:p>
            <a:pPr marL="0" marR="0" lvl="0" indent="0" algn="l"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015" b="1" i="0" u="none" strike="noStrike" kern="1200" cap="none" spc="0" baseline="0">
                <a:solidFill>
                  <a:srgbClr val="231F20"/>
                </a:solidFill>
                <a:uFillTx/>
                <a:latin typeface="Arial Black" panose="020B0A04020102020204"/>
              </a:rPr>
              <a:t>Slabo priznato</a:t>
            </a:r>
            <a:endParaRPr lang="sv-SE" sz="1015" b="1" i="0" u="none" strike="noStrike" kern="1200" cap="none" spc="0" baseline="0">
              <a:solidFill>
                <a:srgbClr val="231F20"/>
              </a:solidFill>
              <a:uFillTx/>
              <a:latin typeface="Arial Black" panose="020B0A04020102020204"/>
            </a:endParaRPr>
          </a:p>
        </p:txBody>
      </p:sp>
      <p:sp>
        <p:nvSpPr>
          <p:cNvPr id="28" name="textruta 55"/>
          <p:cNvSpPr txBox="1"/>
          <p:nvPr/>
        </p:nvSpPr>
        <p:spPr>
          <a:xfrm>
            <a:off x="3427559" y="4384710"/>
            <a:ext cx="1219667" cy="483870"/>
          </a:xfrm>
          <a:prstGeom prst="rect">
            <a:avLst/>
          </a:prstGeom>
          <a:noFill/>
          <a:ln w="12701"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Norme časti/ugleda</a:t>
            </a:r>
            <a:endParaRPr lang="sv-SE" sz="900" b="1" i="0" u="none" strike="noStrike" kern="1200" cap="none" spc="0" baseline="0">
              <a:solidFill>
                <a:srgbClr val="231F20"/>
              </a:solidFill>
              <a:uFillTx/>
              <a:latin typeface="Arial Black" panose="020B0A04020102020204"/>
            </a:endParaRPr>
          </a:p>
        </p:txBody>
      </p:sp>
      <p:sp>
        <p:nvSpPr>
          <p:cNvPr id="29" name="textruta 56"/>
          <p:cNvSpPr txBox="1"/>
          <p:nvPr/>
        </p:nvSpPr>
        <p:spPr>
          <a:xfrm>
            <a:off x="2485250" y="3999208"/>
            <a:ext cx="1121619" cy="276225"/>
          </a:xfrm>
          <a:prstGeom prst="rect">
            <a:avLst/>
          </a:prstGeom>
          <a:noFill/>
          <a:ln w="9528" cap="flat">
            <a:solidFill>
              <a:srgbClr val="FC2834"/>
            </a:solidFill>
            <a:prstDash val="solid"/>
            <a:miter/>
          </a:ln>
        </p:spPr>
        <p:txBody>
          <a:bodyPr vert="horz" wrap="square" lIns="68580" tIns="34290" rIns="68580" bIns="34290" anchor="t" anchorCtr="1" compatLnSpc="1">
            <a:spAutoFit/>
          </a:bodyPr>
          <a:lstStyle/>
          <a:p>
            <a:pPr marL="0" marR="0" lvl="0" indent="0" algn="ctr" defTabSz="914400" rtl="0" fontAlgn="auto" hangingPunct="1">
              <a:lnSpc>
                <a:spcPct val="150000"/>
              </a:lnSpc>
              <a:spcBef>
                <a:spcPts val="0"/>
              </a:spcBef>
              <a:spcAft>
                <a:spcPts val="0"/>
              </a:spcAft>
              <a:buNone/>
              <a:defRPr sz="1800" b="0" i="0" u="none" strike="noStrike" kern="0" cap="none" spc="0" baseline="0">
                <a:solidFill>
                  <a:srgbClr val="000000"/>
                </a:solidFill>
                <a:uFillTx/>
              </a:defRPr>
            </a:pPr>
            <a:r>
              <a:rPr lang="en-US" sz="900" b="1" i="0" u="none" strike="noStrike" kern="1200" cap="none" spc="0" baseline="0">
                <a:solidFill>
                  <a:srgbClr val="231F20"/>
                </a:solidFill>
                <a:uFillTx/>
                <a:latin typeface="Arial Black" panose="020B0A04020102020204"/>
              </a:rPr>
              <a:t>Diskriminacija</a:t>
            </a:r>
            <a:endParaRPr lang="sv-SE" sz="900" b="1" i="0" u="none" strike="noStrike" kern="1200" cap="none" spc="0" baseline="0">
              <a:solidFill>
                <a:srgbClr val="231F20"/>
              </a:solidFill>
              <a:uFillTx/>
              <a:latin typeface="Arial Black" panose="020B0A040201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20" grpId="0" bldLvl="0" animBg="1"/>
      <p:bldP spid="21" grpId="0" bldLvl="0" animBg="1"/>
      <p:bldP spid="24" grpId="0"/>
      <p:bldP spid="25" grpId="0"/>
      <p:bldP spid="26" grpId="0"/>
      <p:bldP spid="27" grpId="0"/>
      <p:bldP spid="28" grpId="0" bldLvl="0" animBg="1"/>
      <p:bldP spid="29"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62940" y="274955"/>
            <a:ext cx="8023860" cy="4025265"/>
          </a:xfrm>
        </p:spPr>
        <p:txBody>
          <a:bodyPr/>
          <a:p>
            <a:r>
              <a:rPr lang="sr-Latn-RS" altLang="en-US"/>
              <a:t>vežba - linija nasilja</a:t>
            </a:r>
            <a:endParaRPr lang="sr-Latn-RS" altLang="en-US"/>
          </a:p>
        </p:txBody>
      </p:sp>
      <p:sp>
        <p:nvSpPr>
          <p:cNvPr id="3" name="Text Placeholder 2"/>
          <p:cNvSpPr>
            <a:spLocks noGrp="1"/>
          </p:cNvSpPr>
          <p:nvPr>
            <p:ph type="body" orient="vert" idx="1"/>
          </p:nvPr>
        </p:nvSpPr>
        <p:spPr/>
        <p:txBody>
          <a:bodyPr/>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2"/>
          <p:cNvSpPr txBox="1">
            <a:spLocks noGrp="1"/>
          </p:cNvSpPr>
          <p:nvPr>
            <p:ph type="title"/>
          </p:nvPr>
        </p:nvSpPr>
        <p:spPr>
          <a:xfrm>
            <a:off x="4572002" y="2688336"/>
            <a:ext cx="2827395" cy="1481328"/>
          </a:xfrm>
        </p:spPr>
        <p:txBody>
          <a:bodyPr/>
          <a:lstStyle/>
          <a:p>
            <a:pPr lvl="0"/>
            <a:r>
              <a:rPr lang="en-US"/>
              <a:t>Hvala na pažnji!</a:t>
            </a:r>
            <a:endParaRPr lang="sv-SE"/>
          </a:p>
        </p:txBody>
      </p:sp>
      <p:pic>
        <p:nvPicPr>
          <p:cNvPr id="3" name="Bildobjekt 4"/>
          <p:cNvPicPr>
            <a:picLocks noChangeAspect="1"/>
          </p:cNvPicPr>
          <p:nvPr/>
        </p:nvPicPr>
        <p:blipFill>
          <a:blip r:embed="rId1"/>
          <a:srcRect/>
          <a:stretch>
            <a:fillRect/>
          </a:stretch>
        </p:blipFill>
        <p:spPr>
          <a:xfrm>
            <a:off x="5155577" y="4837962"/>
            <a:ext cx="2416903" cy="1162787"/>
          </a:xfrm>
          <a:prstGeom prst="rect">
            <a:avLst/>
          </a:prstGeom>
          <a:noFill/>
          <a:ln cap="flat">
            <a:noFill/>
          </a:ln>
        </p:spPr>
      </p:pic>
      <p:pic>
        <p:nvPicPr>
          <p:cNvPr id="4" name="Bildobjekt 6"/>
          <p:cNvPicPr>
            <a:picLocks noChangeAspect="1"/>
          </p:cNvPicPr>
          <p:nvPr/>
        </p:nvPicPr>
        <p:blipFill>
          <a:blip r:embed="rId2"/>
          <a:srcRect/>
          <a:stretch>
            <a:fillRect/>
          </a:stretch>
        </p:blipFill>
        <p:spPr>
          <a:xfrm>
            <a:off x="3117352" y="5174642"/>
            <a:ext cx="2189012" cy="593745"/>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1"/>
          <p:cNvSpPr txBox="1">
            <a:spLocks noGrp="1"/>
          </p:cNvSpPr>
          <p:nvPr>
            <p:ph type="title"/>
          </p:nvPr>
        </p:nvSpPr>
        <p:spPr>
          <a:xfrm>
            <a:off x="971549" y="836295"/>
            <a:ext cx="6571685" cy="582930"/>
          </a:xfrm>
          <a:prstGeom prst="rect">
            <a:avLst/>
          </a:prstGeom>
          <a:noFill/>
          <a:ln>
            <a:noFill/>
          </a:ln>
        </p:spPr>
        <p:txBody>
          <a:bodyPr vert="horz" wrap="square" lIns="68580" tIns="34290" rIns="68580" bIns="34290" anchor="ctr" anchorCtr="0" compatLnSpc="1">
            <a:noAutofit/>
          </a:bodyPr>
          <a:lstStyle/>
          <a:p>
            <a:pPr lvl="0"/>
            <a:r>
              <a:rPr lang="sv-SE" dirty="0"/>
              <a:t>Šta su norme?</a:t>
            </a:r>
            <a:endParaRPr lang="sv-SE" dirty="0"/>
          </a:p>
        </p:txBody>
      </p:sp>
      <p:sp>
        <p:nvSpPr>
          <p:cNvPr id="3" name="Platshållare för innehåll 1"/>
          <p:cNvSpPr txBox="1">
            <a:spLocks noGrp="1"/>
          </p:cNvSpPr>
          <p:nvPr>
            <p:ph type="body" idx="4294967295"/>
          </p:nvPr>
        </p:nvSpPr>
        <p:spPr>
          <a:xfrm>
            <a:off x="1331595" y="2492756"/>
            <a:ext cx="4882895" cy="2683761"/>
          </a:xfrm>
        </p:spPr>
        <p:txBody>
          <a:bodyPr/>
          <a:lstStyle/>
          <a:p>
            <a:pPr marL="342900" lvl="0" indent="-342900" hangingPunct="0"/>
            <a:r>
              <a:rPr lang="sv-SE" sz="2000" b="1">
                <a:solidFill>
                  <a:schemeClr val="tx1"/>
                </a:solidFill>
                <a:uFillTx/>
                <a:latin typeface="Arial" panose="020B0604020202020204" pitchFamily="34"/>
              </a:rPr>
              <a:t>Norme oblikuju očekivanja u društvu</a:t>
            </a:r>
            <a:endParaRPr lang="sv-SE" sz="2000" b="1">
              <a:solidFill>
                <a:schemeClr val="tx1"/>
              </a:solidFill>
              <a:uFillTx/>
              <a:latin typeface="Arial" panose="020B0604020202020204" pitchFamily="34"/>
            </a:endParaRPr>
          </a:p>
          <a:p>
            <a:pPr marL="342900" lvl="0" indent="-342900" hangingPunct="0"/>
            <a:endParaRPr lang="sv-SE" sz="2000" b="1">
              <a:solidFill>
                <a:schemeClr val="tx1"/>
              </a:solidFill>
              <a:uFillTx/>
              <a:latin typeface="Arial" panose="020B0604020202020204" pitchFamily="34"/>
            </a:endParaRPr>
          </a:p>
          <a:p>
            <a:pPr marL="342900" lvl="0" indent="-342900" hangingPunct="0"/>
            <a:r>
              <a:rPr lang="sv-SE" sz="2000" b="1">
                <a:solidFill>
                  <a:schemeClr val="tx1"/>
                </a:solidFill>
                <a:uFillTx/>
                <a:latin typeface="Arial" panose="020B0604020202020204" pitchFamily="34"/>
              </a:rPr>
              <a:t>Pomažu nam da se uklopimo i osećamo prihvaćeno</a:t>
            </a:r>
            <a:endParaRPr lang="sv-SE" sz="2000" b="1">
              <a:solidFill>
                <a:schemeClr val="tx1"/>
              </a:solidFill>
              <a:uFillTx/>
              <a:latin typeface="Arial" panose="020B0604020202020204" pitchFamily="34"/>
            </a:endParaRPr>
          </a:p>
          <a:p>
            <a:pPr marL="342900" lvl="0" indent="-342900" hangingPunct="0"/>
            <a:endParaRPr lang="sv-SE" sz="2000" b="1">
              <a:solidFill>
                <a:schemeClr val="tx1"/>
              </a:solidFill>
              <a:uFillTx/>
              <a:latin typeface="Arial" panose="020B0604020202020204" pitchFamily="34"/>
            </a:endParaRPr>
          </a:p>
          <a:p>
            <a:pPr marL="342900" lvl="0" indent="-342900" hangingPunct="0"/>
            <a:r>
              <a:rPr lang="sv-SE" sz="2000" b="1">
                <a:solidFill>
                  <a:schemeClr val="tx1"/>
                </a:solidFill>
                <a:uFillTx/>
                <a:latin typeface="Arial" panose="020B0604020202020204" pitchFamily="34"/>
              </a:rPr>
              <a:t>Mogu biti korisne, ali i ograničavajuće</a:t>
            </a:r>
            <a:endParaRPr lang="sv-SE" sz="2000" b="1">
              <a:solidFill>
                <a:schemeClr val="tx1"/>
              </a:solidFill>
              <a:uFillTx/>
              <a:latin typeface="Arial" panose="020B0604020202020204" pitchFamily="34"/>
            </a:endParaRPr>
          </a:p>
          <a:p>
            <a:pPr marL="342900" lvl="0" indent="-342900" hangingPunct="0"/>
            <a:endParaRPr lang="sv-SE" sz="2000" b="1">
              <a:solidFill>
                <a:schemeClr val="tx1"/>
              </a:solidFill>
              <a:uFillTx/>
              <a:latin typeface="Arial" panose="020B0604020202020204" pitchFamily="34"/>
            </a:endParaRPr>
          </a:p>
          <a:p>
            <a:pPr marL="342900" lvl="0" indent="-342900" hangingPunct="0"/>
            <a:r>
              <a:rPr lang="sv-SE" sz="2000" b="1">
                <a:solidFill>
                  <a:schemeClr val="tx1"/>
                </a:solidFill>
                <a:uFillTx/>
                <a:latin typeface="Arial" panose="020B0604020202020204" pitchFamily="34"/>
              </a:rPr>
              <a:t>Uticaj na identitet, samopouzdanje i međuljudske odnose</a:t>
            </a:r>
            <a:endParaRPr lang="sv-SE" sz="2000" b="1">
              <a:solidFill>
                <a:schemeClr val="tx1"/>
              </a:solidFill>
              <a:uFillTx/>
              <a:latin typeface="Arial" panose="020B0604020202020204" pitchFamily="34"/>
            </a:endParaRPr>
          </a:p>
        </p:txBody>
      </p:sp>
      <p:sp>
        <p:nvSpPr>
          <p:cNvPr id="5" name="Platshållare för bildnummer 26"/>
          <p:cNvSpPr txBox="1">
            <a:spLocks noGrp="1"/>
          </p:cNvSpPr>
          <p:nvPr>
            <p:ph type="sldNum" sz="quarter" idx="8"/>
          </p:nvPr>
        </p:nvSpPr>
        <p:spPr/>
        <p:txBody>
          <a:bodyPr/>
          <a:lstStyle/>
          <a:p>
            <a:pPr lvl="0"/>
            <a:fld id="{183CDAF9-06B8-4501-B571-BB19A5D896E8}" type="slidenum">
              <a:rPr lang="sv-SE" sz="1050"/>
            </a:fld>
            <a:endParaRPr lang="sv-SE" sz="1050"/>
          </a:p>
        </p:txBody>
      </p:sp>
      <p:pic>
        <p:nvPicPr>
          <p:cNvPr id="6" name="Bildobjekt 3"/>
          <p:cNvPicPr>
            <a:picLocks noChangeAspect="1"/>
          </p:cNvPicPr>
          <p:nvPr/>
        </p:nvPicPr>
        <p:blipFill>
          <a:blip r:embed="rId1">
            <a:grayscl/>
          </a:blip>
          <a:stretch>
            <a:fillRect/>
          </a:stretch>
        </p:blipFill>
        <p:spPr>
          <a:xfrm>
            <a:off x="6083046" y="2183087"/>
            <a:ext cx="2842298" cy="1464992"/>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1"/>
          <p:cNvSpPr txBox="1">
            <a:spLocks noGrp="1"/>
          </p:cNvSpPr>
          <p:nvPr>
            <p:ph type="title"/>
          </p:nvPr>
        </p:nvSpPr>
        <p:spPr>
          <a:xfrm>
            <a:off x="827404" y="476250"/>
            <a:ext cx="6571685" cy="582930"/>
          </a:xfrm>
          <a:prstGeom prst="rect">
            <a:avLst/>
          </a:prstGeom>
          <a:noFill/>
          <a:ln>
            <a:noFill/>
          </a:ln>
        </p:spPr>
        <p:txBody>
          <a:bodyPr vert="horz" wrap="square" lIns="68580" tIns="34290" rIns="68580" bIns="34290" anchor="ctr" anchorCtr="0" compatLnSpc="1">
            <a:noAutofit/>
          </a:bodyPr>
          <a:lstStyle/>
          <a:p>
            <a:pPr lvl="0"/>
            <a:r>
              <a:rPr lang="sv-SE"/>
              <a:t>Vrste normi</a:t>
            </a:r>
            <a:endParaRPr lang="sv-SE"/>
          </a:p>
        </p:txBody>
      </p:sp>
      <p:sp>
        <p:nvSpPr>
          <p:cNvPr id="3" name="Platshållare för innehåll 1"/>
          <p:cNvSpPr txBox="1">
            <a:spLocks noGrp="1"/>
          </p:cNvSpPr>
          <p:nvPr>
            <p:ph type="body" idx="4294967295"/>
          </p:nvPr>
        </p:nvSpPr>
        <p:spPr>
          <a:xfrm>
            <a:off x="571497" y="2087123"/>
            <a:ext cx="6696076" cy="2683761"/>
          </a:xfrm>
        </p:spPr>
        <p:txBody>
          <a:bodyPr/>
          <a:lstStyle/>
          <a:p>
            <a:pPr marL="342900" lvl="0" indent="-342900" hangingPunct="0"/>
            <a:r>
              <a:rPr lang="sv-SE" sz="1800" b="1">
                <a:latin typeface="Arial" panose="020B0604020202020204" pitchFamily="34"/>
              </a:rPr>
              <a:t>Polne i rodne norme</a:t>
            </a:r>
            <a:r>
              <a:rPr lang="sv-SE" sz="1500">
                <a:latin typeface="Arial" panose="020B0604020202020204" pitchFamily="34"/>
              </a:rPr>
              <a:t> – očekivanja šta znači biti „muško“ ili „žensko“</a:t>
            </a:r>
            <a:endParaRPr lang="sv-SE" sz="1500">
              <a:latin typeface="Arial" panose="020B0604020202020204" pitchFamily="34"/>
            </a:endParaRPr>
          </a:p>
          <a:p>
            <a:pPr marL="342900" lvl="0" indent="-342900" hangingPunct="0"/>
            <a:endParaRPr lang="sv-SE" sz="1500">
              <a:latin typeface="Arial" panose="020B0604020202020204" pitchFamily="34"/>
            </a:endParaRPr>
          </a:p>
          <a:p>
            <a:pPr marL="342900" lvl="0" indent="-342900" hangingPunct="0"/>
            <a:r>
              <a:rPr lang="sv-SE" sz="1800" b="1">
                <a:latin typeface="Arial" panose="020B0604020202020204" pitchFamily="34"/>
              </a:rPr>
              <a:t>Heteronorma</a:t>
            </a:r>
            <a:r>
              <a:rPr lang="sv-SE" sz="1500">
                <a:latin typeface="Arial" panose="020B0604020202020204" pitchFamily="34"/>
              </a:rPr>
              <a:t> – pretpostavka da je heteroseksualnost jedina „ispravna“</a:t>
            </a:r>
            <a:endParaRPr lang="sv-SE" sz="1500">
              <a:latin typeface="Arial" panose="020B0604020202020204" pitchFamily="34"/>
            </a:endParaRPr>
          </a:p>
          <a:p>
            <a:pPr marL="342900" lvl="0" indent="-342900" hangingPunct="0"/>
            <a:endParaRPr lang="sv-SE" sz="1500">
              <a:latin typeface="Arial" panose="020B0604020202020204" pitchFamily="34"/>
            </a:endParaRPr>
          </a:p>
          <a:p>
            <a:pPr marL="342900" lvl="0" indent="-342900" hangingPunct="0"/>
            <a:r>
              <a:rPr lang="sv-SE" sz="1800" b="1">
                <a:latin typeface="Arial" panose="020B0604020202020204" pitchFamily="34"/>
              </a:rPr>
              <a:t>Porodična norma</a:t>
            </a:r>
            <a:r>
              <a:rPr lang="sv-SE" sz="1500">
                <a:latin typeface="Arial" panose="020B0604020202020204" pitchFamily="34"/>
              </a:rPr>
              <a:t> – ideja da porodicu čine otac, majka i deca</a:t>
            </a:r>
            <a:endParaRPr lang="sv-SE" sz="1500">
              <a:latin typeface="Arial" panose="020B0604020202020204" pitchFamily="34"/>
            </a:endParaRPr>
          </a:p>
          <a:p>
            <a:pPr marL="342900" lvl="0" indent="-342900" hangingPunct="0"/>
            <a:endParaRPr lang="sv-SE" sz="1500">
              <a:latin typeface="Arial" panose="020B0604020202020204" pitchFamily="34"/>
            </a:endParaRPr>
          </a:p>
          <a:p>
            <a:pPr marL="342900" lvl="0" indent="-342900" hangingPunct="0"/>
            <a:r>
              <a:rPr lang="sv-SE" sz="1800" b="1">
                <a:latin typeface="Arial" panose="020B0604020202020204" pitchFamily="34"/>
              </a:rPr>
              <a:t>Norma zdravlja i sposobnost</a:t>
            </a:r>
            <a:r>
              <a:rPr lang="sv-SE" sz="1500">
                <a:latin typeface="Arial" panose="020B0604020202020204" pitchFamily="34"/>
              </a:rPr>
              <a:t>i – očekivanje da je „normalno“ biti potpuno zdrav i funkcionalan</a:t>
            </a:r>
            <a:endParaRPr lang="sv-SE" sz="1500">
              <a:latin typeface="Arial" panose="020B0604020202020204" pitchFamily="34"/>
            </a:endParaRPr>
          </a:p>
          <a:p>
            <a:pPr marL="342900" lvl="0" indent="-342900" hangingPunct="0"/>
            <a:endParaRPr lang="sv-SE" sz="1500">
              <a:latin typeface="Arial" panose="020B0604020202020204" pitchFamily="34"/>
            </a:endParaRPr>
          </a:p>
          <a:p>
            <a:pPr marL="342900" lvl="0" indent="-342900" hangingPunct="0"/>
            <a:r>
              <a:rPr lang="sv-SE" sz="1800" b="1">
                <a:latin typeface="Arial" panose="020B0604020202020204" pitchFamily="34"/>
              </a:rPr>
              <a:t>Norma starosti</a:t>
            </a:r>
            <a:r>
              <a:rPr lang="sv-SE" sz="1500">
                <a:latin typeface="Arial" panose="020B0604020202020204" pitchFamily="34"/>
              </a:rPr>
              <a:t> – očekivanja kako se treba ponašati u određenim godinama</a:t>
            </a:r>
            <a:endParaRPr lang="sv-SE" sz="1500">
              <a:latin typeface="Arial" panose="020B0604020202020204" pitchFamily="34"/>
            </a:endParaRPr>
          </a:p>
          <a:p>
            <a:pPr marL="342900" lvl="0" indent="-342900" hangingPunct="0"/>
            <a:endParaRPr lang="sv-SE" sz="1500">
              <a:latin typeface="Arial" panose="020B0604020202020204" pitchFamily="34"/>
            </a:endParaRPr>
          </a:p>
          <a:p>
            <a:pPr marL="342900" lvl="0" indent="-342900" hangingPunct="0"/>
            <a:r>
              <a:rPr lang="sv-SE" sz="1800" b="1">
                <a:latin typeface="Arial" panose="020B0604020202020204" pitchFamily="34"/>
              </a:rPr>
              <a:t>Etnička i verska norma </a:t>
            </a:r>
            <a:r>
              <a:rPr lang="sv-SE" sz="1500">
                <a:latin typeface="Arial" panose="020B0604020202020204" pitchFamily="34"/>
              </a:rPr>
              <a:t>– očekivanja u vezi porekla i uverenja (npr. da je neko ko je iz Srbije pravoslavac)</a:t>
            </a:r>
            <a:endParaRPr lang="sv-SE" sz="1500">
              <a:latin typeface="Arial" panose="020B0604020202020204" pitchFamily="34"/>
            </a:endParaRPr>
          </a:p>
        </p:txBody>
      </p:sp>
      <p:sp>
        <p:nvSpPr>
          <p:cNvPr id="5" name="Platshållare för bildnummer 26"/>
          <p:cNvSpPr txBox="1">
            <a:spLocks noGrp="1"/>
          </p:cNvSpPr>
          <p:nvPr>
            <p:ph type="sldNum" sz="quarter" idx="8"/>
          </p:nvPr>
        </p:nvSpPr>
        <p:spPr/>
        <p:txBody>
          <a:bodyPr/>
          <a:lstStyle/>
          <a:p>
            <a:pPr lvl="0"/>
            <a:fld id="{3B23956A-C33B-4CD8-AF3D-EA25B7DDA1F4}" type="slidenum">
              <a:rPr lang="sv-SE" sz="1050"/>
            </a:fld>
            <a:endParaRPr lang="sv-SE" sz="10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1"/>
          <p:cNvSpPr txBox="1">
            <a:spLocks noGrp="1"/>
          </p:cNvSpPr>
          <p:nvPr>
            <p:ph type="title"/>
          </p:nvPr>
        </p:nvSpPr>
        <p:spPr>
          <a:xfrm>
            <a:off x="1286509" y="620395"/>
            <a:ext cx="6571685" cy="582930"/>
          </a:xfrm>
          <a:prstGeom prst="rect">
            <a:avLst/>
          </a:prstGeom>
          <a:noFill/>
          <a:ln>
            <a:noFill/>
          </a:ln>
        </p:spPr>
        <p:txBody>
          <a:bodyPr vert="horz" wrap="square" lIns="68580" tIns="34290" rIns="68580" bIns="34290" anchor="ctr" anchorCtr="0" compatLnSpc="1">
            <a:noAutofit/>
          </a:bodyPr>
          <a:lstStyle/>
          <a:p>
            <a:pPr lvl="0"/>
            <a:r>
              <a:rPr lang="en-US"/>
              <a:t>Posledice normi</a:t>
            </a:r>
            <a:endParaRPr lang="sv-SE"/>
          </a:p>
        </p:txBody>
      </p:sp>
      <p:sp>
        <p:nvSpPr>
          <p:cNvPr id="4" name="Platshållare för bildnummer 26"/>
          <p:cNvSpPr txBox="1">
            <a:spLocks noGrp="1"/>
          </p:cNvSpPr>
          <p:nvPr>
            <p:ph type="sldNum" sz="quarter" idx="8"/>
          </p:nvPr>
        </p:nvSpPr>
        <p:spPr/>
        <p:txBody>
          <a:bodyPr/>
          <a:lstStyle/>
          <a:p>
            <a:pPr lvl="0"/>
            <a:fld id="{B6989C85-9EC4-4406-9088-71EEEF1CC73B}" type="slidenum">
              <a:rPr lang="sv-SE" sz="1050"/>
            </a:fld>
            <a:endParaRPr lang="sv-SE" sz="1050"/>
          </a:p>
        </p:txBody>
      </p:sp>
      <p:sp>
        <p:nvSpPr>
          <p:cNvPr id="5" name="Rektangel med rundade hörn 3"/>
          <p:cNvSpPr/>
          <p:nvPr/>
        </p:nvSpPr>
        <p:spPr>
          <a:xfrm>
            <a:off x="604238" y="3427910"/>
            <a:ext cx="2881916" cy="1667968"/>
          </a:xfrm>
          <a:custGeom>
            <a:avLst>
              <a:gd name="f0" fmla="val 8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4DDE9"/>
          </a:solidFill>
          <a:ln cap="flat">
            <a:noFill/>
            <a:prstDash val="solid"/>
          </a:ln>
        </p:spPr>
        <p:txBody>
          <a:bodyPr vert="horz" wrap="square" lIns="242999" tIns="188999" rIns="242999" bIns="34290" anchor="t" anchorCtr="0"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500" b="1" i="0" u="none" strike="noStrike" kern="1200" cap="none" spc="0" baseline="0" dirty="0">
                <a:solidFill>
                  <a:srgbClr val="231F20"/>
                </a:solidFill>
                <a:uFillTx/>
                <a:latin typeface="Arial Black" panose="020B0A04020102020204"/>
              </a:rPr>
              <a:t>Onaj ko pripada normi</a:t>
            </a:r>
            <a:endParaRPr lang="sv-SE" sz="1500" b="0" i="0" u="none" strike="noStrike" kern="1200" cap="none" spc="0" baseline="0" dirty="0">
              <a:solidFill>
                <a:srgbClr val="231F20"/>
              </a:solidFill>
              <a:uFillTx/>
              <a:latin typeface="Arial Black" panose="020B0A04020102020204"/>
            </a:endParaRPr>
          </a:p>
          <a:p>
            <a:pPr marL="342900" marR="0" lvl="0" indent="-342900" algn="ctr" defTabSz="914400" rtl="0" fontAlgn="auto" hangingPunct="1">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endParaRPr lang="sv-SE" sz="1500" b="0" i="0" u="none" strike="noStrike" kern="1200" cap="none" spc="0" baseline="0" dirty="0">
              <a:solidFill>
                <a:srgbClr val="231F20"/>
              </a:solidFill>
              <a:uFillTx/>
              <a:latin typeface="Arial Black" panose="020B0A04020102020204"/>
              <a:cs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dirty="0">
                <a:solidFill>
                  <a:srgbClr val="231F20"/>
                </a:solidFill>
                <a:uFillTx/>
                <a:latin typeface="Arial" panose="020B0604020202020204" pitchFamily="34"/>
              </a:rPr>
              <a:t>Smatra se „normalnim“</a:t>
            </a:r>
            <a:endParaRPr lang="sv-SE" sz="1500" b="0" i="0" u="none" strike="noStrike" kern="1200" cap="none" spc="0" baseline="0" dirty="0">
              <a:solidFill>
                <a:srgbClr val="231F20"/>
              </a:solidFill>
              <a:uFillTx/>
              <a:latin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dirty="0">
                <a:solidFill>
                  <a:srgbClr val="231F20"/>
                </a:solidFill>
                <a:uFillTx/>
                <a:latin typeface="Arial" panose="020B0604020202020204" pitchFamily="34"/>
              </a:rPr>
              <a:t>Ima privilegije</a:t>
            </a:r>
            <a:endParaRPr lang="sv-SE" sz="1500" b="0" i="0" u="none" strike="noStrike" kern="1200" cap="none" spc="0" baseline="0" dirty="0">
              <a:solidFill>
                <a:srgbClr val="231F20"/>
              </a:solidFill>
              <a:uFillTx/>
              <a:latin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dirty="0">
                <a:solidFill>
                  <a:srgbClr val="231F20"/>
                </a:solidFill>
                <a:uFillTx/>
                <a:latin typeface="Arial" panose="020B0604020202020204" pitchFamily="34"/>
              </a:rPr>
              <a:t>Posmatra se kao individua (subjekt)</a:t>
            </a:r>
            <a:endParaRPr lang="sv-SE" sz="1500" b="0" i="0" u="none" strike="noStrike" kern="1200" cap="none" spc="0" baseline="0" dirty="0">
              <a:solidFill>
                <a:srgbClr val="231F20"/>
              </a:solidFill>
              <a:uFillTx/>
              <a:latin typeface="Arial" panose="020B0604020202020204" pitchFamily="34"/>
            </a:endParaRPr>
          </a:p>
        </p:txBody>
      </p:sp>
      <p:sp>
        <p:nvSpPr>
          <p:cNvPr id="6" name="Rektangel med rundade hörn 5"/>
          <p:cNvSpPr/>
          <p:nvPr/>
        </p:nvSpPr>
        <p:spPr>
          <a:xfrm>
            <a:off x="3628472" y="3427910"/>
            <a:ext cx="3343830" cy="1667968"/>
          </a:xfrm>
          <a:custGeom>
            <a:avLst>
              <a:gd name="f0" fmla="val 87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B4DDE9"/>
          </a:solidFill>
          <a:ln cap="flat">
            <a:noFill/>
            <a:prstDash val="solid"/>
          </a:ln>
        </p:spPr>
        <p:txBody>
          <a:bodyPr vert="horz" wrap="square" lIns="242999" tIns="188999" rIns="242999" bIns="34290" anchor="t" anchorCtr="0" compatLnSpc="1">
            <a:noAutofit/>
          </a:bodyPr>
          <a:lstStyle/>
          <a:p>
            <a:pPr marL="0" marR="0" lvl="0" indent="0"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r>
              <a:rPr lang="en-US" sz="1500" b="1" i="0" u="none" strike="noStrike" kern="1200" cap="none" spc="0" baseline="0">
                <a:solidFill>
                  <a:srgbClr val="231F20"/>
                </a:solidFill>
                <a:uFillTx/>
                <a:latin typeface="Arial Black" panose="020B0A04020102020204"/>
              </a:rPr>
              <a:t>Onaj ko „krši“ normu</a:t>
            </a:r>
            <a:endParaRPr lang="sv-SE" sz="1500" b="0" i="0" u="none" strike="noStrike" kern="1200" cap="none" spc="0" baseline="0">
              <a:solidFill>
                <a:srgbClr val="231F20"/>
              </a:solidFill>
              <a:uFillTx/>
              <a:latin typeface="Arial Black" panose="020B0A04020102020204"/>
            </a:endParaRPr>
          </a:p>
          <a:p>
            <a:pPr marL="264795" marR="0" lvl="0" indent="-264795" algn="ctr" defTabSz="914400" rtl="0" fontAlgn="auto" hangingPunct="1">
              <a:lnSpc>
                <a:spcPct val="100000"/>
              </a:lnSpc>
              <a:spcBef>
                <a:spcPts val="0"/>
              </a:spcBef>
              <a:spcAft>
                <a:spcPts val="0"/>
              </a:spcAft>
              <a:buNone/>
              <a:defRPr sz="1800" b="0" i="0" u="none" strike="noStrike" kern="0" cap="none" spc="0" baseline="0">
                <a:solidFill>
                  <a:srgbClr val="000000"/>
                </a:solidFill>
                <a:uFillTx/>
              </a:defRPr>
            </a:pPr>
            <a:endParaRPr lang="sv-SE" sz="1500" b="0" i="0" u="none" strike="noStrike" kern="1200" cap="none" spc="0" baseline="0">
              <a:solidFill>
                <a:srgbClr val="231F20"/>
              </a:solidFill>
              <a:uFillTx/>
              <a:latin typeface="Arial Black" panose="020B0A04020102020204"/>
              <a:cs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a:solidFill>
                  <a:srgbClr val="231F20"/>
                </a:solidFill>
                <a:uFillTx/>
                <a:latin typeface="Arial" panose="020B0604020202020204" pitchFamily="34"/>
              </a:rPr>
              <a:t>Smatra se „drugačijim“</a:t>
            </a:r>
            <a:endParaRPr lang="sv-SE" sz="1500" b="0" i="0" u="none" strike="noStrike" kern="1200" cap="none" spc="0" baseline="0">
              <a:solidFill>
                <a:srgbClr val="231F20"/>
              </a:solidFill>
              <a:uFillTx/>
              <a:latin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a:solidFill>
                  <a:srgbClr val="231F20"/>
                </a:solidFill>
                <a:uFillTx/>
                <a:latin typeface="Arial" panose="020B0604020202020204" pitchFamily="34"/>
              </a:rPr>
              <a:t>Marginalizovan, zapostavljen</a:t>
            </a:r>
            <a:endParaRPr lang="sv-SE" sz="1500" b="0" i="0" u="none" strike="noStrike" kern="1200" cap="none" spc="0" baseline="0">
              <a:solidFill>
                <a:srgbClr val="231F20"/>
              </a:solidFill>
              <a:uFillTx/>
              <a:latin typeface="Arial" panose="020B0604020202020204" pitchFamily="34"/>
            </a:endParaRPr>
          </a:p>
          <a:p>
            <a:pPr marL="342900" marR="0" lvl="0" indent="-342900" algn="l" defTabSz="914400" rtl="0" fontAlgn="auto" hangingPunct="0">
              <a:lnSpc>
                <a:spcPct val="100000"/>
              </a:lnSpc>
              <a:spcBef>
                <a:spcPts val="0"/>
              </a:spcBef>
              <a:spcAft>
                <a:spcPts val="0"/>
              </a:spcAft>
              <a:buSzPct val="100000"/>
              <a:buFont typeface="Arial" panose="020B0604020202020204" pitchFamily="34"/>
              <a:buChar char="•"/>
              <a:defRPr sz="1800" b="0" i="0" u="none" strike="noStrike" kern="0" cap="none" spc="0" baseline="0">
                <a:solidFill>
                  <a:srgbClr val="000000"/>
                </a:solidFill>
                <a:uFillTx/>
              </a:defRPr>
            </a:pPr>
            <a:r>
              <a:rPr lang="sv-SE" sz="1500" b="0" i="0" u="none" strike="noStrike" kern="1200" cap="none" spc="0" baseline="0">
                <a:solidFill>
                  <a:srgbClr val="231F20"/>
                </a:solidFill>
                <a:uFillTx/>
                <a:latin typeface="Arial" panose="020B0604020202020204" pitchFamily="34"/>
              </a:rPr>
              <a:t>Posmatra se kao predstavnik cele grupe (objekt)</a:t>
            </a:r>
            <a:endParaRPr lang="sv-SE" sz="1500" b="0" i="0" u="none" strike="noStrike" kern="1200" cap="none" spc="0" baseline="0">
              <a:solidFill>
                <a:srgbClr val="231F20"/>
              </a:solidFill>
              <a:uFillTx/>
              <a:latin typeface="Arial" panose="020B0604020202020204" pitchFamily="34"/>
            </a:endParaRPr>
          </a:p>
        </p:txBody>
      </p:sp>
      <p:pic>
        <p:nvPicPr>
          <p:cNvPr id="7" name="Bildobjekt 6"/>
          <p:cNvPicPr>
            <a:picLocks noChangeAspect="1"/>
          </p:cNvPicPr>
          <p:nvPr/>
        </p:nvPicPr>
        <p:blipFill>
          <a:blip r:embed="rId1"/>
          <a:stretch>
            <a:fillRect/>
          </a:stretch>
        </p:blipFill>
        <p:spPr>
          <a:xfrm>
            <a:off x="1592112" y="2240885"/>
            <a:ext cx="1048478" cy="1329656"/>
          </a:xfrm>
          <a:prstGeom prst="rect">
            <a:avLst/>
          </a:prstGeom>
          <a:noFill/>
          <a:ln cap="flat">
            <a:noFill/>
          </a:ln>
        </p:spPr>
      </p:pic>
      <p:pic>
        <p:nvPicPr>
          <p:cNvPr id="8" name="Bildobjekt 7"/>
          <p:cNvPicPr>
            <a:picLocks noChangeAspect="1"/>
          </p:cNvPicPr>
          <p:nvPr/>
        </p:nvPicPr>
        <p:blipFill>
          <a:blip r:embed="rId2"/>
          <a:stretch>
            <a:fillRect/>
          </a:stretch>
        </p:blipFill>
        <p:spPr>
          <a:xfrm>
            <a:off x="4738322" y="2289152"/>
            <a:ext cx="1048478" cy="1243877"/>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p:txBody>
          <a:bodyPr/>
          <a:p>
            <a:pPr algn="l"/>
            <a:r>
              <a:rPr lang="sr-Latn-RS" sz="2400"/>
              <a:t>Česte dileme  su:</a:t>
            </a:r>
            <a:br>
              <a:rPr lang="sr-Latn-RS" sz="2400"/>
            </a:br>
            <a:r>
              <a:rPr lang="sr-Latn-RS" sz="2400"/>
              <a:t>- Da li je teško za decu da stalno pričamo o razlikama?</a:t>
            </a:r>
            <a:br>
              <a:rPr lang="sr-Latn-RS" sz="2400"/>
            </a:br>
            <a:r>
              <a:rPr lang="sr-Latn-RS" sz="2400"/>
              <a:t>- Važnije je otvoreno govoriti nego ćutati. Ne bojte se greške! </a:t>
            </a:r>
            <a:endParaRPr lang="sr-Latn-RS" sz="2400"/>
          </a:p>
        </p:txBody>
      </p:sp>
      <p:sp>
        <p:nvSpPr>
          <p:cNvPr id="3" name="Subtitle 2"/>
          <p:cNvSpPr>
            <a:spLocks noGrp="1"/>
          </p:cNvSpPr>
          <p:nvPr>
            <p:ph type="subTitle" idx="1"/>
          </p:nvPr>
        </p:nvSpPr>
        <p:spPr>
          <a:xfrm>
            <a:off x="1619885" y="3788728"/>
            <a:ext cx="6858000" cy="1655762"/>
          </a:xfrm>
        </p:spPr>
        <p:txBody>
          <a:bodyPr/>
          <a:p>
            <a:pPr algn="l"/>
            <a:r>
              <a:rPr lang="sr-Latn-RS" altLang="en-US"/>
              <a:t>Primer: na čos-u dati učenicima na papiriću “novi identitet” i postaviti im pitanja:</a:t>
            </a:r>
            <a:endParaRPr lang="sr-Latn-RS" altLang="en-US"/>
          </a:p>
          <a:p>
            <a:pPr algn="l"/>
            <a:r>
              <a:rPr lang="sr-Latn-RS" altLang="en-US"/>
              <a:t>1. Koje prepreke i odnos okoline doživljavaš?</a:t>
            </a:r>
            <a:endParaRPr lang="sr-Latn-RS" altLang="en-US"/>
          </a:p>
          <a:p>
            <a:pPr algn="l"/>
            <a:r>
              <a:rPr lang="sr-Latn-RS" altLang="en-US"/>
              <a:t>2. Kako sebi olakšavaš situaciju?</a:t>
            </a:r>
            <a:endParaRPr lang="sr-Latn-RS" altLang="en-US"/>
          </a:p>
          <a:p>
            <a:pPr algn="l"/>
            <a:r>
              <a:rPr lang="sr-Latn-RS" altLang="en-US"/>
              <a:t>3. Da li ti neko iz okoline može pomoći?</a:t>
            </a:r>
            <a:endParaRPr lang="sr-Latn-R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ubrik 1"/>
          <p:cNvSpPr txBox="1">
            <a:spLocks noGrp="1"/>
          </p:cNvSpPr>
          <p:nvPr>
            <p:ph type="title"/>
          </p:nvPr>
        </p:nvSpPr>
        <p:spPr>
          <a:xfrm>
            <a:off x="611505" y="980440"/>
            <a:ext cx="7094855" cy="335915"/>
          </a:xfrm>
          <a:prstGeom prst="rect">
            <a:avLst/>
          </a:prstGeom>
          <a:noFill/>
          <a:ln>
            <a:noFill/>
          </a:ln>
        </p:spPr>
        <p:txBody>
          <a:bodyPr vert="horz" wrap="square" lIns="68580" tIns="34290" rIns="68580" bIns="34290" anchor="ctr" anchorCtr="0" compatLnSpc="1">
            <a:noAutofit/>
          </a:bodyPr>
          <a:lstStyle/>
          <a:p>
            <a:pPr lvl="0"/>
            <a:r>
              <a:rPr lang="sr-Latn-RS" altLang="en-US" sz="3200"/>
              <a:t>VAŽNO JE DA UČENICI ZNAJU DA:</a:t>
            </a:r>
            <a:endParaRPr lang="sv-SE" sz="3200"/>
          </a:p>
        </p:txBody>
      </p:sp>
      <p:sp>
        <p:nvSpPr>
          <p:cNvPr id="3" name="Platshållare för text 3"/>
          <p:cNvSpPr txBox="1">
            <a:spLocks noGrp="1"/>
          </p:cNvSpPr>
          <p:nvPr>
            <p:ph type="body" idx="4294967295"/>
          </p:nvPr>
        </p:nvSpPr>
        <p:spPr>
          <a:xfrm>
            <a:off x="1379521" y="1452730"/>
            <a:ext cx="466344" cy="466344"/>
          </a:xfrm>
          <a:solidFill>
            <a:schemeClr val="bg1"/>
          </a:solidFill>
          <a:ln>
            <a:solidFill>
              <a:schemeClr val="bg1"/>
            </a:solidFill>
          </a:ln>
        </p:spPr>
        <p:txBody>
          <a:bodyPr lIns="0" tIns="0" rIns="0" bIns="0" anchor="ctr" anchorCtr="1">
            <a:noAutofit/>
          </a:bodyPr>
          <a:lstStyle/>
          <a:p>
            <a:endParaRPr lang="en-US"/>
          </a:p>
        </p:txBody>
      </p:sp>
      <p:sp>
        <p:nvSpPr>
          <p:cNvPr id="5" name="Rectangle 1"/>
          <p:cNvSpPr txBox="1">
            <a:spLocks noGrp="1"/>
          </p:cNvSpPr>
          <p:nvPr>
            <p:ph type="body" idx="4294967295"/>
          </p:nvPr>
        </p:nvSpPr>
        <p:spPr>
          <a:xfrm>
            <a:off x="1073219" y="2547109"/>
            <a:ext cx="6265585" cy="2934970"/>
          </a:xfrm>
        </p:spPr>
        <p:txBody>
          <a:bodyPr anchor="ctr">
            <a:spAutoFit/>
          </a:bodyPr>
          <a:lstStyle/>
          <a:p>
            <a:pPr lvl="0" defTabSz="914400" hangingPunct="0"/>
            <a:r>
              <a:rPr lang="sv-SE" sz="1800" b="1">
                <a:latin typeface="Arial" panose="020B0604020202020204" pitchFamily="34"/>
              </a:rPr>
              <a:t>Prepoznaj</a:t>
            </a:r>
            <a:r>
              <a:rPr lang="sr-Latn-RS" altLang="sv-SE" sz="1800" b="1">
                <a:latin typeface="Arial" panose="020B0604020202020204" pitchFamily="34"/>
              </a:rPr>
              <a:t>u</a:t>
            </a:r>
            <a:r>
              <a:rPr lang="sv-SE" sz="1800" b="1">
                <a:latin typeface="Arial" panose="020B0604020202020204" pitchFamily="34"/>
              </a:rPr>
              <a:t> „male“ stvari</a:t>
            </a:r>
            <a:r>
              <a:rPr lang="sv-SE" sz="1800">
                <a:latin typeface="Arial" panose="020B0604020202020204" pitchFamily="34"/>
              </a:rPr>
              <a:t> – ako primeti da se neko ismeva zbog izgleda, naglaska ili zbog toga što ne radi „kao svi“, </a:t>
            </a:r>
            <a:r>
              <a:rPr lang="sr-Latn-RS" altLang="sv-SE" sz="1800">
                <a:latin typeface="Arial" panose="020B0604020202020204" pitchFamily="34"/>
              </a:rPr>
              <a:t>-</a:t>
            </a:r>
            <a:r>
              <a:rPr lang="sv-SE" sz="1800">
                <a:latin typeface="Arial" panose="020B0604020202020204" pitchFamily="34"/>
              </a:rPr>
              <a:t> to nije bezazleno, već deo norme koja može da povredi.</a:t>
            </a:r>
            <a:endParaRPr lang="en-US" sz="1800">
              <a:latin typeface="Arial" panose="020B0604020202020204" pitchFamily="34"/>
            </a:endParaRPr>
          </a:p>
          <a:p>
            <a:pPr lvl="0" defTabSz="914400" hangingPunct="0"/>
            <a:endParaRPr lang="sv-SE" sz="1800">
              <a:latin typeface="Arial" panose="020B0604020202020204" pitchFamily="34"/>
            </a:endParaRPr>
          </a:p>
          <a:p>
            <a:pPr lvl="0" defTabSz="914400" hangingPunct="0"/>
            <a:r>
              <a:rPr lang="sv-SE" sz="1800" b="1">
                <a:latin typeface="Arial" panose="020B0604020202020204" pitchFamily="34"/>
              </a:rPr>
              <a:t>Bud</a:t>
            </a:r>
            <a:r>
              <a:rPr lang="sr-Latn-RS" altLang="sv-SE" sz="1800" b="1">
                <a:latin typeface="Arial" panose="020B0604020202020204" pitchFamily="34"/>
              </a:rPr>
              <a:t>u</a:t>
            </a:r>
            <a:r>
              <a:rPr lang="sv-SE" sz="1800" b="1">
                <a:latin typeface="Arial" panose="020B0604020202020204" pitchFamily="34"/>
              </a:rPr>
              <a:t> podrška</a:t>
            </a:r>
            <a:r>
              <a:rPr lang="sv-SE" sz="1800">
                <a:latin typeface="Arial" panose="020B0604020202020204" pitchFamily="34"/>
              </a:rPr>
              <a:t> – ako vid</a:t>
            </a:r>
            <a:r>
              <a:rPr lang="sr-Latn-RS" altLang="sv-SE" sz="1800">
                <a:latin typeface="Arial" panose="020B0604020202020204" pitchFamily="34"/>
              </a:rPr>
              <a:t>e</a:t>
            </a:r>
            <a:r>
              <a:rPr lang="sv-SE" sz="1800">
                <a:latin typeface="Arial" panose="020B0604020202020204" pitchFamily="34"/>
              </a:rPr>
              <a:t> da je neko isključen, pokaž</a:t>
            </a:r>
            <a:r>
              <a:rPr lang="sr-Latn-RS" altLang="sv-SE" sz="1800">
                <a:latin typeface="Arial" panose="020B0604020202020204" pitchFamily="34"/>
              </a:rPr>
              <a:t>u</a:t>
            </a:r>
            <a:r>
              <a:rPr lang="sv-SE" sz="1800">
                <a:latin typeface="Arial" panose="020B0604020202020204" pitchFamily="34"/>
              </a:rPr>
              <a:t> mu da nije sam. Nekad je dovoljno reći „hoćeš da sediš sa nama?“ ili „to nije fer“.</a:t>
            </a:r>
            <a:endParaRPr lang="sv-SE" sz="1800">
              <a:latin typeface="Arial" panose="020B0604020202020204" pitchFamily="34"/>
            </a:endParaRPr>
          </a:p>
          <a:p>
            <a:pPr lvl="0" defTabSz="914400" hangingPunct="0"/>
            <a:r>
              <a:rPr lang="sv-SE" sz="1800" b="1">
                <a:latin typeface="Arial" panose="020B0604020202020204" pitchFamily="34"/>
              </a:rPr>
              <a:t>Postavljaj</a:t>
            </a:r>
            <a:r>
              <a:rPr lang="sr-Latn-RS" altLang="sv-SE" sz="1800" b="1">
                <a:latin typeface="Arial" panose="020B0604020202020204" pitchFamily="34"/>
              </a:rPr>
              <a:t>u</a:t>
            </a:r>
            <a:r>
              <a:rPr lang="sv-SE" sz="1800" b="1">
                <a:latin typeface="Arial" panose="020B0604020202020204" pitchFamily="34"/>
              </a:rPr>
              <a:t> pitanja</a:t>
            </a:r>
            <a:r>
              <a:rPr lang="sv-SE" sz="1800">
                <a:latin typeface="Arial" panose="020B0604020202020204" pitchFamily="34"/>
              </a:rPr>
              <a:t> – kada čuj</a:t>
            </a:r>
            <a:r>
              <a:rPr lang="sr-Latn-RS" altLang="sv-SE" sz="1800">
                <a:latin typeface="Arial" panose="020B0604020202020204" pitchFamily="34"/>
              </a:rPr>
              <a:t>u</a:t>
            </a:r>
            <a:r>
              <a:rPr lang="sv-SE" sz="1800">
                <a:latin typeface="Arial" panose="020B0604020202020204" pitchFamily="34"/>
              </a:rPr>
              <a:t> rečenice tipa „to je normalno“ ili „svi tako rade“, razmisl</a:t>
            </a:r>
            <a:r>
              <a:rPr lang="sr-Latn-RS" altLang="sv-SE" sz="1800">
                <a:latin typeface="Arial" panose="020B0604020202020204" pitchFamily="34"/>
              </a:rPr>
              <a:t>e</a:t>
            </a:r>
            <a:r>
              <a:rPr lang="sv-SE" sz="1800">
                <a:latin typeface="Arial" panose="020B0604020202020204" pitchFamily="34"/>
              </a:rPr>
              <a:t> da li je zaista tako i da li je to pravedno.</a:t>
            </a:r>
            <a:endParaRPr lang="sv-SE" sz="1800">
              <a:latin typeface="Arial" panose="020B0604020202020204" pitchFamily="34"/>
            </a:endParaRPr>
          </a:p>
        </p:txBody>
      </p:sp>
      <p:pic>
        <p:nvPicPr>
          <p:cNvPr id="6" name="Bildobjekt 2"/>
          <p:cNvPicPr>
            <a:picLocks noChangeAspect="1"/>
          </p:cNvPicPr>
          <p:nvPr/>
        </p:nvPicPr>
        <p:blipFill>
          <a:blip r:embed="rId1"/>
          <a:stretch>
            <a:fillRect/>
          </a:stretch>
        </p:blipFill>
        <p:spPr>
          <a:xfrm>
            <a:off x="7338684" y="1972765"/>
            <a:ext cx="1298459" cy="2611341"/>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1"/>
          <p:cNvSpPr txBox="1">
            <a:spLocks noGrp="1"/>
          </p:cNvSpPr>
          <p:nvPr>
            <p:ph type="title"/>
          </p:nvPr>
        </p:nvSpPr>
        <p:spPr>
          <a:xfrm>
            <a:off x="1410970" y="501650"/>
            <a:ext cx="7183755" cy="1487170"/>
          </a:xfrm>
          <a:prstGeom prst="rect">
            <a:avLst/>
          </a:prstGeom>
          <a:noFill/>
          <a:ln>
            <a:noFill/>
          </a:ln>
        </p:spPr>
        <p:txBody>
          <a:bodyPr vert="horz" wrap="square" lIns="68580" tIns="34290" rIns="68580" bIns="34290" anchor="ctr" anchorCtr="0" compatLnSpc="1">
            <a:noAutofit/>
          </a:bodyPr>
          <a:lstStyle/>
          <a:p>
            <a:pPr lvl="0"/>
            <a:r>
              <a:rPr lang="en-US"/>
              <a:t>Sukob ili nasilje?</a:t>
            </a:r>
            <a:endParaRPr lang="sv-SE"/>
          </a:p>
        </p:txBody>
      </p:sp>
      <p:sp>
        <p:nvSpPr>
          <p:cNvPr id="3" name="Rectangle 1"/>
          <p:cNvSpPr txBox="1">
            <a:spLocks noGrp="1"/>
          </p:cNvSpPr>
          <p:nvPr>
            <p:ph type="body" idx="4294967295"/>
          </p:nvPr>
        </p:nvSpPr>
        <p:spPr>
          <a:xfrm>
            <a:off x="828040" y="1484630"/>
            <a:ext cx="6517005" cy="4023360"/>
          </a:xfrm>
        </p:spPr>
        <p:txBody>
          <a:bodyPr anchor="ctr">
            <a:noAutofit/>
          </a:bodyPr>
          <a:lstStyle/>
          <a:p>
            <a:pPr marL="342900" lvl="0" indent="-342900" defTabSz="914400" hangingPunct="0"/>
            <a:r>
              <a:rPr lang="sv-SE" sz="2400" b="1">
                <a:latin typeface="Arial" panose="020B0604020202020204" pitchFamily="34"/>
              </a:rPr>
              <a:t>Sukob = neslaganje između dvoje ili više ljudi</a:t>
            </a:r>
            <a:endParaRPr lang="en-US" sz="2400" b="1">
              <a:latin typeface="Arial" panose="020B0604020202020204" pitchFamily="34"/>
            </a:endParaRPr>
          </a:p>
          <a:p>
            <a:pPr marL="342900" lvl="0" indent="-342900" defTabSz="914400" hangingPunct="0"/>
            <a:endParaRPr lang="sv-SE" sz="1500">
              <a:latin typeface="Arial" panose="020B0604020202020204" pitchFamily="34"/>
            </a:endParaRPr>
          </a:p>
          <a:p>
            <a:pPr marL="342900" lvl="0" indent="-342900" defTabSz="914400" hangingPunct="0"/>
            <a:r>
              <a:rPr lang="sv-SE" sz="1500">
                <a:latin typeface="Arial" panose="020B0604020202020204" pitchFamily="34"/>
              </a:rPr>
              <a:t>Može se rešiti razgovorom i dogovorom</a:t>
            </a:r>
            <a:endParaRPr lang="en-US" sz="1500">
              <a:latin typeface="Arial" panose="020B0604020202020204" pitchFamily="34"/>
            </a:endParaRPr>
          </a:p>
          <a:p>
            <a:pPr marL="342900" lvl="0" indent="-342900" defTabSz="914400" hangingPunct="0"/>
            <a:endParaRPr lang="sv-SE" sz="1500">
              <a:latin typeface="Arial" panose="020B0604020202020204" pitchFamily="34"/>
            </a:endParaRPr>
          </a:p>
          <a:p>
            <a:pPr marL="342900" lvl="0" indent="-342900" defTabSz="914400" hangingPunct="0"/>
            <a:r>
              <a:rPr lang="sv-SE" sz="2400" b="1">
                <a:latin typeface="Arial" panose="020B0604020202020204" pitchFamily="34"/>
              </a:rPr>
              <a:t>Nasilje = kada neko namerno povredi, ponizi ili kontroliše drugu osobu</a:t>
            </a:r>
            <a:endParaRPr lang="en-US" sz="2400" b="1">
              <a:latin typeface="Arial" panose="020B0604020202020204" pitchFamily="34"/>
            </a:endParaRPr>
          </a:p>
          <a:p>
            <a:pPr marL="342900" lvl="0" indent="-342900" defTabSz="914400" hangingPunct="0"/>
            <a:endParaRPr lang="sv-SE" sz="2400" b="1">
              <a:latin typeface="Arial" panose="020B0604020202020204" pitchFamily="34"/>
            </a:endParaRPr>
          </a:p>
          <a:p>
            <a:pPr marL="342900" lvl="0" indent="-342900" defTabSz="914400" hangingPunct="0"/>
            <a:r>
              <a:rPr lang="sv-SE" sz="1500">
                <a:latin typeface="Arial" panose="020B0604020202020204" pitchFamily="34"/>
              </a:rPr>
              <a:t>U nasilju nema ravnopravnosti – jedna osoba ima </a:t>
            </a:r>
            <a:r>
              <a:rPr lang="en-US" sz="1500">
                <a:latin typeface="Arial" panose="020B0604020202020204" pitchFamily="34"/>
              </a:rPr>
              <a:t>nad</a:t>
            </a:r>
            <a:r>
              <a:rPr lang="sv-SE" sz="1500">
                <a:latin typeface="Arial" panose="020B0604020202020204" pitchFamily="34"/>
              </a:rPr>
              <a:t>moć</a:t>
            </a:r>
            <a:endParaRPr lang="en-US" sz="1500">
              <a:latin typeface="Arial" panose="020B0604020202020204" pitchFamily="34"/>
            </a:endParaRPr>
          </a:p>
          <a:p>
            <a:pPr marL="342900" lvl="0" indent="-342900" defTabSz="914400" hangingPunct="0"/>
            <a:endParaRPr lang="sv-SE" sz="1500">
              <a:latin typeface="Arial" panose="020B0604020202020204" pitchFamily="34"/>
            </a:endParaRPr>
          </a:p>
          <a:p>
            <a:pPr marL="342900" lvl="0" indent="-342900" defTabSz="914400" hangingPunct="0"/>
            <a:r>
              <a:rPr lang="sv-SE" sz="1500">
                <a:latin typeface="Arial" panose="020B0604020202020204" pitchFamily="34"/>
              </a:rPr>
              <a:t>Prepoznaj razliku: sukob ≠ nasilje</a:t>
            </a:r>
            <a:endParaRPr lang="sv-SE" sz="1500">
              <a:latin typeface="Arial" panose="020B0604020202020204" pitchFamily="34"/>
            </a:endParaRPr>
          </a:p>
        </p:txBody>
      </p:sp>
      <p:sp>
        <p:nvSpPr>
          <p:cNvPr id="5" name="Platshållare för bildnummer 26"/>
          <p:cNvSpPr txBox="1">
            <a:spLocks noGrp="1"/>
          </p:cNvSpPr>
          <p:nvPr>
            <p:ph type="sldNum" sz="quarter" idx="8"/>
          </p:nvPr>
        </p:nvSpPr>
        <p:spPr/>
        <p:txBody>
          <a:bodyPr/>
          <a:lstStyle/>
          <a:p>
            <a:pPr lvl="0"/>
            <a:r>
              <a:rPr lang="en-US" sz="1050"/>
              <a:t>2</a:t>
            </a:r>
            <a:endParaRPr lang="sv-SE" sz="1050"/>
          </a:p>
        </p:txBody>
      </p:sp>
      <p:pic>
        <p:nvPicPr>
          <p:cNvPr id="6" name="Bildobjekt 3"/>
          <p:cNvPicPr>
            <a:picLocks noChangeAspect="1"/>
          </p:cNvPicPr>
          <p:nvPr/>
        </p:nvPicPr>
        <p:blipFill>
          <a:blip r:embed="rId1"/>
          <a:stretch>
            <a:fillRect/>
          </a:stretch>
        </p:blipFill>
        <p:spPr>
          <a:xfrm>
            <a:off x="7633297" y="4195923"/>
            <a:ext cx="1084647" cy="1418385"/>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Rubrik 11"/>
          <p:cNvSpPr txBox="1">
            <a:spLocks noGrp="1"/>
          </p:cNvSpPr>
          <p:nvPr>
            <p:ph type="title"/>
          </p:nvPr>
        </p:nvSpPr>
        <p:spPr>
          <a:xfrm>
            <a:off x="1767205" y="537210"/>
            <a:ext cx="6827520" cy="1452245"/>
          </a:xfrm>
        </p:spPr>
        <p:txBody>
          <a:bodyPr vert="horz" wrap="square" lIns="68580" tIns="34290" rIns="68580" bIns="34290" anchor="ctr" anchorCtr="0"/>
          <a:p>
            <a:r>
              <a:rPr lang="en-US" altLang="zh-CN"/>
              <a:t>Šta je nasilje?</a:t>
            </a:r>
            <a:endParaRPr lang="sv-SE" altLang="en-US"/>
          </a:p>
        </p:txBody>
      </p:sp>
      <p:sp>
        <p:nvSpPr>
          <p:cNvPr id="4" name="Platshållare för bildnummer 26"/>
          <p:cNvSpPr txBox="1">
            <a:spLocks noGrp="1"/>
          </p:cNvSpPr>
          <p:nvPr>
            <p:ph type="sldNum" sz="quarter" idx="8"/>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pPr>
            <a:fld id="{79204024-CB06-4965-83DB-D0D80E7E7EAF}" type="slidenum">
              <a:rPr kumimoji="0" lang="sv-SE" sz="1050" b="0" i="0" u="none" strike="noStrike" kern="1200" cap="none" spc="0" normalizeH="0" baseline="0" noProof="1">
                <a:solidFill>
                  <a:schemeClr val="tx1"/>
                </a:solidFill>
                <a:latin typeface="Arial" panose="020B0604020202020204" pitchFamily="34" charset="0"/>
                <a:ea typeface="SimSun" panose="02010600030101010101" pitchFamily="2" charset="-122"/>
                <a:cs typeface="+mn-cs"/>
              </a:rPr>
            </a:fld>
            <a:endParaRPr kumimoji="0" lang="sv-SE" sz="1050" b="0" i="0" u="none" strike="noStrike" kern="1200" cap="none" spc="0" normalizeH="0" baseline="0" noProof="1">
              <a:solidFill>
                <a:schemeClr val="tx1"/>
              </a:solidFill>
              <a:latin typeface="Arial" panose="020B0604020202020204" pitchFamily="34" charset="0"/>
              <a:ea typeface="SimSun" panose="02010600030101010101" pitchFamily="2" charset="-122"/>
              <a:cs typeface="+mn-cs"/>
            </a:endParaRPr>
          </a:p>
        </p:txBody>
      </p:sp>
      <p:sp>
        <p:nvSpPr>
          <p:cNvPr id="5" name="Rectangle 1"/>
          <p:cNvSpPr>
            <a:spLocks noGrp="1"/>
          </p:cNvSpPr>
          <p:nvPr>
            <p:ph type="body"/>
          </p:nvPr>
        </p:nvSpPr>
        <p:spPr>
          <a:xfrm>
            <a:off x="549275" y="1653223"/>
            <a:ext cx="7232650" cy="3608705"/>
          </a:xfrm>
        </p:spPr>
        <p:txBody>
          <a:bodyPr anchor="ctr" anchorCtr="0">
            <a:spAutoFit/>
          </a:bodyPr>
          <a:p>
            <a:pPr marL="285750" indent="-285750" hangingPunct="0"/>
            <a:r>
              <a:rPr lang="sv-SE" altLang="en-US" sz="1500" dirty="0">
                <a:latin typeface="Arial" panose="020B0604020202020204" pitchFamily="34"/>
              </a:rPr>
              <a:t>Nasilje su postupci koji povređuju, plaše ili nanose bol – bez obzira da li su fizički ili ne</a:t>
            </a:r>
            <a:endParaRPr lang="en-US" altLang="zh-CN" sz="1500" dirty="0">
              <a:latin typeface="Arial" panose="020B0604020202020204" pitchFamily="34"/>
            </a:endParaRPr>
          </a:p>
          <a:p>
            <a:pPr marL="285750" indent="-285750" hangingPunct="0"/>
            <a:endParaRPr lang="sv-SE" altLang="en-US" sz="1500" dirty="0">
              <a:latin typeface="Arial" panose="020B0604020202020204" pitchFamily="34"/>
            </a:endParaRPr>
          </a:p>
          <a:p>
            <a:pPr marL="285750" indent="-285750" hangingPunct="0"/>
            <a:r>
              <a:rPr lang="sv-SE" altLang="en-US" sz="1500" dirty="0">
                <a:latin typeface="Arial" panose="020B0604020202020204" pitchFamily="34"/>
              </a:rPr>
              <a:t>I ignorisanje, pretnje i ponižavanja spadaju u nasilje</a:t>
            </a:r>
            <a:endParaRPr lang="en-US" altLang="zh-CN" sz="1500" dirty="0">
              <a:latin typeface="Arial" panose="020B0604020202020204" pitchFamily="34"/>
            </a:endParaRPr>
          </a:p>
          <a:p>
            <a:pPr marL="285750" indent="-285750" hangingPunct="0"/>
            <a:endParaRPr lang="sv-SE" altLang="en-US" sz="1500" dirty="0">
              <a:latin typeface="Arial" panose="020B0604020202020204" pitchFamily="34"/>
            </a:endParaRPr>
          </a:p>
          <a:p>
            <a:pPr marL="285750" indent="-285750" hangingPunct="0"/>
            <a:r>
              <a:rPr lang="sv-SE" altLang="en-US" sz="1500" dirty="0">
                <a:latin typeface="Arial" panose="020B0604020202020204" pitchFamily="34"/>
              </a:rPr>
              <a:t>Nasilje je i kada nas neko prisiljava da radimo nešto protiv svoje volje – ili nas sprečava da radimo ono što želimo</a:t>
            </a:r>
            <a:endParaRPr lang="en-US" altLang="zh-CN" sz="1500" dirty="0">
              <a:latin typeface="Arial" panose="020B0604020202020204" pitchFamily="34"/>
            </a:endParaRPr>
          </a:p>
          <a:p>
            <a:pPr marL="285750" indent="-285750" hangingPunct="0"/>
            <a:endParaRPr lang="sv-SE" altLang="en-US" sz="1500" dirty="0">
              <a:latin typeface="Arial" panose="020B0604020202020204" pitchFamily="34"/>
            </a:endParaRPr>
          </a:p>
          <a:p>
            <a:pPr marL="285750" indent="-285750" hangingPunct="0"/>
            <a:r>
              <a:rPr lang="sv-SE" altLang="en-US" sz="1500" dirty="0">
                <a:latin typeface="Arial" panose="020B0604020202020204" pitchFamily="34"/>
              </a:rPr>
              <a:t>Zajednički jezik o nasilju pomaže da ga lakše prepoznamo i zaustavimo</a:t>
            </a:r>
            <a:endParaRPr lang="en-US" altLang="zh-CN" sz="1500" dirty="0">
              <a:latin typeface="Arial" panose="020B0604020202020204" pitchFamily="34"/>
            </a:endParaRPr>
          </a:p>
          <a:p>
            <a:pPr marL="285750" indent="-285750" hangingPunct="0"/>
            <a:endParaRPr lang="sv-SE" altLang="en-US" sz="1500" dirty="0">
              <a:latin typeface="Arial" panose="020B0604020202020204" pitchFamily="34"/>
            </a:endParaRPr>
          </a:p>
          <a:p>
            <a:pPr marL="285750" indent="-285750" hangingPunct="0"/>
            <a:r>
              <a:rPr lang="sv-SE" altLang="en-US" sz="2400" dirty="0">
                <a:latin typeface="Arial" panose="020B0604020202020204" pitchFamily="34"/>
              </a:rPr>
              <a:t>U nasilju učestvuju </a:t>
            </a:r>
            <a:r>
              <a:rPr lang="sv-SE" altLang="en-US" sz="2400" b="1" dirty="0">
                <a:latin typeface="Arial" panose="020B0604020202020204" pitchFamily="34"/>
              </a:rPr>
              <a:t>počinilac, žrtva i posmatrači</a:t>
            </a:r>
            <a:endParaRPr lang="en-US" altLang="zh-CN" sz="2400" b="1" dirty="0">
              <a:latin typeface="Arial" panose="020B0604020202020204" pitchFamily="34"/>
            </a:endParaRPr>
          </a:p>
          <a:p>
            <a:pPr marL="285750" indent="-285750" hangingPunct="0"/>
            <a:endParaRPr lang="sv-SE" altLang="en-US" sz="2400" b="1" dirty="0">
              <a:latin typeface="Arial" panose="020B0604020202020204" pitchFamily="34"/>
            </a:endParaRPr>
          </a:p>
        </p:txBody>
      </p:sp>
      <p:pic>
        <p:nvPicPr>
          <p:cNvPr id="5124" name="Bildobjekt 3"/>
          <p:cNvPicPr>
            <a:picLocks noChangeAspect="1"/>
          </p:cNvPicPr>
          <p:nvPr/>
        </p:nvPicPr>
        <p:blipFill>
          <a:blip r:embed="rId1"/>
          <a:stretch>
            <a:fillRect/>
          </a:stretch>
        </p:blipFill>
        <p:spPr>
          <a:xfrm>
            <a:off x="7510463" y="2198688"/>
            <a:ext cx="1084262" cy="1419225"/>
          </a:xfrm>
          <a:prstGeom prst="rect">
            <a:avLst/>
          </a:prstGeom>
          <a:noFill/>
          <a:ln w="9525">
            <a:noFill/>
          </a:ln>
        </p:spPr>
      </p:pic>
      <p:sp>
        <p:nvSpPr>
          <p:cNvPr id="7" name="Rektangel med rundade hörn 5"/>
          <p:cNvSpPr/>
          <p:nvPr/>
        </p:nvSpPr>
        <p:spPr>
          <a:xfrm>
            <a:off x="2676525" y="4926013"/>
            <a:ext cx="4360863" cy="776288"/>
          </a:xfrm>
          <a:custGeom>
            <a:avLst>
              <a:gd name="f0" fmla="val 68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ED4D6"/>
          </a:solidFill>
          <a:ln cap="flat">
            <a:noFill/>
            <a:prstDash val="solid"/>
          </a:ln>
        </p:spPr>
        <p:txBody>
          <a:bodyPr vert="horz" wrap="square" lIns="80999" tIns="215999" rIns="80999" bIns="34290" anchor="t" anchorCtr="1" compatLnSpc="1">
            <a:noAutofit/>
          </a:bodyPr>
          <a:lstStyle/>
          <a:p>
            <a:pPr marL="0" marR="0" lvl="0" indent="0" algn="ctr" defTabSz="914400" rtl="0" fontAlgn="auto" hangingPunct="0">
              <a:lnSpc>
                <a:spcPct val="100000"/>
              </a:lnSpc>
              <a:spcBef>
                <a:spcPts val="0"/>
              </a:spcBef>
              <a:spcAft>
                <a:spcPts val="0"/>
              </a:spcAft>
              <a:buNone/>
              <a:defRPr sz="1800" b="0" i="0" u="none" strike="noStrike" kern="0" cap="none" spc="0" baseline="0">
                <a:solidFill>
                  <a:srgbClr val="000000"/>
                </a:solidFill>
                <a:uFillTx/>
              </a:defRPr>
            </a:pPr>
            <a:r>
              <a:rPr lang="sv-SE" b="1" i="0" u="none" strike="noStrike" kern="1200" cap="none" spc="0" baseline="0" noProof="1">
                <a:solidFill>
                  <a:srgbClr val="231F20"/>
                </a:solidFill>
                <a:uFillTx/>
                <a:latin typeface="Arial" panose="020B0604020202020204" pitchFamily="34"/>
                <a:ea typeface="+mn-ea"/>
                <a:cs typeface="+mn-cs"/>
              </a:rPr>
              <a:t>Nasilje se može zaustaviti pre, tokom i nakon što se desi</a:t>
            </a:r>
            <a:r>
              <a:rPr lang="en-US" b="1" i="0" u="none" strike="noStrike" kern="1200" cap="none" spc="0" baseline="0" noProof="1">
                <a:solidFill>
                  <a:srgbClr val="231F20"/>
                </a:solidFill>
                <a:uFillTx/>
                <a:latin typeface="Arial" panose="020B0604020202020204" pitchFamily="34"/>
                <a:ea typeface="+mn-ea"/>
                <a:cs typeface="+mn-cs"/>
              </a:rPr>
              <a:t>!</a:t>
            </a:r>
            <a:endParaRPr lang="sv-SE" b="1" i="0" u="none" strike="noStrike" kern="1200" cap="none" spc="0" baseline="0" noProof="1">
              <a:solidFill>
                <a:srgbClr val="231F20"/>
              </a:solidFill>
              <a:uFillTx/>
              <a:latin typeface="Arial" panose="020B0604020202020204" pitchFamily="3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charRg st="0" end="9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charRg st="95" end="15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charRg st="151" end="26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charRg st="269" end="33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charRg st="340" end="39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2"/>
          <p:cNvSpPr txBox="1">
            <a:spLocks noGrp="1"/>
          </p:cNvSpPr>
          <p:nvPr>
            <p:ph type="title"/>
          </p:nvPr>
        </p:nvSpPr>
        <p:spPr>
          <a:xfrm>
            <a:off x="1259204" y="404495"/>
            <a:ext cx="6571685" cy="582930"/>
          </a:xfrm>
          <a:prstGeom prst="rect">
            <a:avLst/>
          </a:prstGeom>
          <a:noFill/>
          <a:ln>
            <a:noFill/>
          </a:ln>
        </p:spPr>
        <p:txBody>
          <a:bodyPr vert="horz" wrap="square" lIns="68580" tIns="34290" rIns="68580" bIns="34290" anchor="ctr" anchorCtr="0" compatLnSpc="1">
            <a:noAutofit/>
          </a:bodyPr>
          <a:lstStyle/>
          <a:p>
            <a:pPr lvl="0"/>
            <a:r>
              <a:rPr lang="sr-Latn-RS" altLang="en-US" b="1"/>
              <a:t>P</a:t>
            </a:r>
            <a:r>
              <a:rPr lang="en-US" b="1"/>
              <a:t>osmatrač</a:t>
            </a:r>
            <a:endParaRPr lang="sv-SE" b="1"/>
          </a:p>
        </p:txBody>
      </p:sp>
      <p:sp>
        <p:nvSpPr>
          <p:cNvPr id="4" name="Platshållare för bildnummer 16"/>
          <p:cNvSpPr txBox="1">
            <a:spLocks noGrp="1"/>
          </p:cNvSpPr>
          <p:nvPr>
            <p:ph type="sldNum" sz="quarter" idx="8"/>
          </p:nvPr>
        </p:nvSpPr>
        <p:spPr/>
        <p:txBody>
          <a:bodyPr/>
          <a:lstStyle/>
          <a:p>
            <a:pPr lvl="0"/>
            <a:r>
              <a:rPr lang="en-US" sz="1050"/>
              <a:t>1</a:t>
            </a:r>
            <a:endParaRPr lang="sv-SE" sz="1050"/>
          </a:p>
        </p:txBody>
      </p:sp>
      <p:sp>
        <p:nvSpPr>
          <p:cNvPr id="6" name="Rectangle 1"/>
          <p:cNvSpPr txBox="1">
            <a:spLocks noGrp="1"/>
          </p:cNvSpPr>
          <p:nvPr>
            <p:ph type="body" idx="4294967295"/>
          </p:nvPr>
        </p:nvSpPr>
        <p:spPr>
          <a:xfrm>
            <a:off x="513547" y="1219559"/>
            <a:ext cx="5798926" cy="4664075"/>
          </a:xfrm>
        </p:spPr>
        <p:txBody>
          <a:bodyPr anchor="ctr">
            <a:spAutoFit/>
          </a:bodyPr>
          <a:lstStyle/>
          <a:p>
            <a:pPr marL="285750" lvl="0" indent="-285750" defTabSz="914400" hangingPunct="0"/>
            <a:r>
              <a:rPr lang="sv-SE" sz="1500">
                <a:latin typeface="Arial" panose="020B0604020202020204" pitchFamily="34"/>
              </a:rPr>
              <a:t>Ponekad smo posmatrači kad gledamo film, utakmicu ili video</a:t>
            </a:r>
            <a:r>
              <a:rPr lang="en-US" sz="1500">
                <a:latin typeface="Arial" panose="020B0604020202020204" pitchFamily="34"/>
              </a:rPr>
              <a:t>.</a:t>
            </a:r>
            <a:endParaRPr lang="en-US" sz="1500">
              <a:latin typeface="Arial" panose="020B0604020202020204" pitchFamily="34"/>
            </a:endParaRPr>
          </a:p>
          <a:p>
            <a:pPr marL="285750" lvl="0" indent="-285750" defTabSz="914400" hangingPunct="0"/>
            <a:endParaRPr lang="sv-SE" sz="1500">
              <a:latin typeface="Arial" panose="020B0604020202020204" pitchFamily="34"/>
            </a:endParaRPr>
          </a:p>
          <a:p>
            <a:pPr marL="285750" lvl="0" indent="-285750" defTabSz="914400" hangingPunct="0"/>
            <a:r>
              <a:rPr lang="sv-SE" sz="1500">
                <a:latin typeface="Arial" panose="020B0604020202020204" pitchFamily="34"/>
              </a:rPr>
              <a:t>U stvarnom životu ili online, kad vidimo ili čujemo da se nekome dešava nešto loše</a:t>
            </a:r>
            <a:r>
              <a:rPr lang="en-US" sz="1500">
                <a:latin typeface="Arial" panose="020B0604020202020204" pitchFamily="34"/>
              </a:rPr>
              <a:t>.</a:t>
            </a:r>
            <a:endParaRPr lang="en-US" sz="1500">
              <a:latin typeface="Arial" panose="020B0604020202020204" pitchFamily="34"/>
            </a:endParaRPr>
          </a:p>
          <a:p>
            <a:pPr marL="285750" lvl="0" indent="-285750" defTabSz="914400" hangingPunct="0"/>
            <a:endParaRPr lang="sv-SE" sz="1500">
              <a:latin typeface="Arial" panose="020B0604020202020204" pitchFamily="34"/>
            </a:endParaRPr>
          </a:p>
          <a:p>
            <a:pPr marL="285750" lvl="0" indent="-285750" defTabSz="914400" hangingPunct="0"/>
            <a:r>
              <a:rPr lang="sv-SE" sz="2400" b="1">
                <a:latin typeface="Arial" panose="020B0604020202020204" pitchFamily="34"/>
              </a:rPr>
              <a:t>Pasivan posmatrač</a:t>
            </a:r>
            <a:r>
              <a:rPr lang="sv-SE" sz="1500">
                <a:latin typeface="Arial" panose="020B0604020202020204" pitchFamily="34"/>
              </a:rPr>
              <a:t> vidi ili zna da se nešto dešava, ali ne reaguje.</a:t>
            </a:r>
            <a:endParaRPr lang="en-US" sz="1500">
              <a:latin typeface="Arial" panose="020B0604020202020204" pitchFamily="34"/>
            </a:endParaRPr>
          </a:p>
          <a:p>
            <a:pPr marL="285750" lvl="0" indent="-285750" defTabSz="914400" hangingPunct="0"/>
            <a:endParaRPr lang="sv-SE" sz="1500">
              <a:latin typeface="Arial" panose="020B0604020202020204" pitchFamily="34"/>
            </a:endParaRPr>
          </a:p>
          <a:p>
            <a:pPr marL="285750" lvl="0" indent="-285750" defTabSz="914400" hangingPunct="0"/>
            <a:r>
              <a:rPr lang="sv-SE" sz="2400" b="1">
                <a:latin typeface="Arial" panose="020B0604020202020204" pitchFamily="34"/>
              </a:rPr>
              <a:t>Aktivni posmatrač reaguje</a:t>
            </a:r>
            <a:r>
              <a:rPr lang="sr-Latn-RS" altLang="sv-SE" sz="2400" b="1">
                <a:latin typeface="Arial" panose="020B0604020202020204" pitchFamily="34"/>
              </a:rPr>
              <a:t> </a:t>
            </a:r>
            <a:r>
              <a:rPr lang="sv-SE" sz="1500">
                <a:latin typeface="Arial" panose="020B0604020202020204" pitchFamily="34"/>
              </a:rPr>
              <a:t>pomogne, prijavi, podrži ili pokaže da mu nije svejedno.</a:t>
            </a:r>
            <a:endParaRPr lang="en-US" sz="1500">
              <a:latin typeface="Arial" panose="020B0604020202020204" pitchFamily="34"/>
            </a:endParaRPr>
          </a:p>
          <a:p>
            <a:pPr marL="285750" lvl="0" indent="-285750" defTabSz="914400" hangingPunct="0"/>
            <a:endParaRPr lang="sv-SE" sz="1500">
              <a:latin typeface="Arial" panose="020B0604020202020204" pitchFamily="34"/>
            </a:endParaRPr>
          </a:p>
          <a:p>
            <a:pPr marL="285750" lvl="0" indent="-285750" defTabSz="914400" hangingPunct="0"/>
            <a:r>
              <a:rPr lang="sv-SE" sz="2800" b="1">
                <a:latin typeface="Arial" panose="020B0604020202020204" pitchFamily="34"/>
              </a:rPr>
              <a:t>Kad reagujemo na male stvari – i uživo i na mrežama – sprečavamo da nasilje raste.</a:t>
            </a:r>
            <a:endParaRPr lang="sv-SE" sz="2800" b="1">
              <a:latin typeface="Arial" panose="020B0604020202020204" pitchFamily="3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3763</Words>
  <Application>WPS Presentation</Application>
  <PresentationFormat/>
  <Paragraphs>170</Paragraphs>
  <Slides>13</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13</vt:i4>
      </vt:variant>
    </vt:vector>
  </HeadingPairs>
  <TitlesOfParts>
    <vt:vector size="22" baseType="lpstr">
      <vt:lpstr>Arial</vt:lpstr>
      <vt:lpstr>SimSun</vt:lpstr>
      <vt:lpstr>Wingdings</vt:lpstr>
      <vt:lpstr>Arial Black</vt:lpstr>
      <vt:lpstr>Arial</vt:lpstr>
      <vt:lpstr>Microsoft YaHei</vt:lpstr>
      <vt:lpstr>Arial Unicode MS</vt:lpstr>
      <vt:lpstr>Calibri</vt:lpstr>
      <vt:lpstr>Default Design</vt:lpstr>
      <vt:lpstr>NASILJE  U ŠKOLI I KAKO OSNAŽITI UČENIKE</vt:lpstr>
      <vt:lpstr>Šta su norme?</vt:lpstr>
      <vt:lpstr>Vrste normi</vt:lpstr>
      <vt:lpstr>Posledice normi</vt:lpstr>
      <vt:lpstr>Česte dileme  su: - Da li je teško za decu da stalno pričamo o razlikama? - Važnije je otvoreno govoriti nego ćutati. Ne bojte se greške! </vt:lpstr>
      <vt:lpstr>VAŽNO JE DA UČENICI ZNAJU DA:</vt:lpstr>
      <vt:lpstr>Sukob ili nasilje?</vt:lpstr>
      <vt:lpstr>Šta je nasilje?</vt:lpstr>
      <vt:lpstr>Biti posmatrač</vt:lpstr>
      <vt:lpstr>Vrste nasilja</vt:lpstr>
      <vt:lpstr>Piramida nasilja i norme</vt:lpstr>
      <vt:lpstr>vežba - linija nasilja</vt:lpstr>
      <vt:lpstr>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13</cp:revision>
  <dcterms:created xsi:type="dcterms:W3CDTF">2026-02-19T13:17:00Z</dcterms:created>
  <dcterms:modified xsi:type="dcterms:W3CDTF">2026-02-19T22:59:45Z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1033-12.2.0.23196</vt:lpwstr>
  </property>
  <property fmtid="{D5CDD505-2E9C-101B-9397-08002B2CF9AE}" pid="3" name="ICV">
    <vt:lpwstr>918A0FE48AFF4EE2BB52E4EB7CD334A7_12</vt:lpwstr>
  </property>
</Properties>
</file>